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318" r:id="rId3"/>
    <p:sldId id="309" r:id="rId4"/>
    <p:sldId id="267" r:id="rId5"/>
    <p:sldId id="304" r:id="rId6"/>
    <p:sldId id="283" r:id="rId7"/>
    <p:sldId id="276" r:id="rId8"/>
    <p:sldId id="312" r:id="rId9"/>
    <p:sldId id="311" r:id="rId10"/>
    <p:sldId id="313" r:id="rId11"/>
    <p:sldId id="319" r:id="rId12"/>
    <p:sldId id="296" r:id="rId13"/>
    <p:sldId id="315" r:id="rId14"/>
    <p:sldId id="306" r:id="rId15"/>
    <p:sldId id="307" r:id="rId16"/>
    <p:sldId id="308" r:id="rId17"/>
    <p:sldId id="305" r:id="rId18"/>
    <p:sldId id="301" r:id="rId19"/>
    <p:sldId id="287" r:id="rId20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CC3300"/>
    <a:srgbClr val="0033CC"/>
    <a:srgbClr val="CC0066"/>
    <a:srgbClr val="6699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2.png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E3062-748A-481C-B472-A8D509EFE231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665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9887-AD76-415D-A302-E97C46AC5813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1263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58775-771D-4A68-8871-3394690247D6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267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72788-A4CE-46F3-B189-3101E6926FE0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029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789D-D837-4CE3-8C8C-92984A910DB3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2340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942B8-D89C-4C29-95D3-8FFC22B6251D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3274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E2166-57F5-4220-8D6F-BDDBF14EC6E1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7426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6FF3F-2856-43A4-9288-738EE1C8EE8D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677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4E576-D1CB-431F-B197-199BE1B1F1E2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665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3F7D-F5FE-4E65-AE64-29FAACE7A934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2243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16A7-0128-4EE7-B568-4E950F170897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939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8A9F1313-915D-43C8-9326-DD01564FCA4B}" type="slidenum">
              <a:rPr lang="he-IL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060848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Magnetic dissipation in </a:t>
            </a:r>
            <a:r>
              <a:rPr lang="en-US" sz="4000" b="1" dirty="0" err="1" smtClean="0">
                <a:solidFill>
                  <a:srgbClr val="0070C0"/>
                </a:solidFill>
              </a:rPr>
              <a:t>Poynting</a:t>
            </a:r>
            <a:r>
              <a:rPr lang="en-US" sz="4000" b="1" dirty="0" smtClean="0">
                <a:solidFill>
                  <a:srgbClr val="0070C0"/>
                </a:solidFill>
              </a:rPr>
              <a:t> dominated outflows</a:t>
            </a:r>
            <a:r>
              <a:rPr lang="en-US" sz="4000" dirty="0" smtClean="0">
                <a:solidFill>
                  <a:schemeClr val="accent2"/>
                </a:solidFill>
              </a:rPr>
              <a:t/>
            </a:r>
            <a:br>
              <a:rPr lang="en-US" sz="4000" dirty="0" smtClean="0">
                <a:solidFill>
                  <a:schemeClr val="accent2"/>
                </a:solidFill>
              </a:rPr>
            </a:br>
            <a:endParaRPr lang="en-US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8952"/>
            <a:ext cx="6400800" cy="83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660033"/>
                </a:solidFill>
              </a:rPr>
              <a:t>Yuri </a:t>
            </a:r>
            <a:r>
              <a:rPr lang="en-US" sz="3600" dirty="0" err="1" smtClean="0">
                <a:solidFill>
                  <a:srgbClr val="660033"/>
                </a:solidFill>
              </a:rPr>
              <a:t>Lyubarsky</a:t>
            </a:r>
            <a:endParaRPr lang="en-US" sz="3600" dirty="0" smtClean="0">
              <a:solidFill>
                <a:srgbClr val="660033"/>
              </a:solidFill>
            </a:endParaRP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987675" y="4820959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rgbClr val="9966FF"/>
                </a:solidFill>
              </a:rPr>
              <a:t>Ben-Gurion </a:t>
            </a:r>
            <a:r>
              <a:rPr lang="en-US" sz="2400" dirty="0" smtClean="0">
                <a:solidFill>
                  <a:srgbClr val="9966FF"/>
                </a:solidFill>
              </a:rPr>
              <a:t>University            </a:t>
            </a:r>
            <a:endParaRPr lang="en-US" sz="2400" dirty="0">
              <a:solidFill>
                <a:srgbClr val="9966FF"/>
              </a:solidFill>
            </a:endParaRPr>
          </a:p>
          <a:p>
            <a:pPr algn="l"/>
            <a:endParaRPr lang="en-US" sz="2400" dirty="0">
              <a:solidFill>
                <a:srgbClr val="99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95536" y="44624"/>
            <a:ext cx="79208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/>
              <a:t>    </a:t>
            </a:r>
            <a:r>
              <a:rPr lang="en-US" sz="2400" dirty="0" smtClean="0">
                <a:solidFill>
                  <a:srgbClr val="660033"/>
                </a:solidFill>
              </a:rPr>
              <a:t>                        </a:t>
            </a:r>
            <a:r>
              <a:rPr lang="en-US" sz="3200" dirty="0" smtClean="0">
                <a:solidFill>
                  <a:srgbClr val="660033"/>
                </a:solidFill>
              </a:rPr>
              <a:t>Striped wind</a:t>
            </a:r>
          </a:p>
          <a:p>
            <a:pPr algn="l" eaLnBrk="1" hangingPunct="1">
              <a:defRPr/>
            </a:pPr>
            <a:r>
              <a:rPr lang="en-US" sz="28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                     1. Pulsars</a:t>
            </a:r>
          </a:p>
          <a:p>
            <a:pPr algn="l" eaLnBrk="1" hangingPunct="1">
              <a:defRPr/>
            </a:pPr>
            <a:endParaRPr lang="en-US" sz="2400" dirty="0" smtClean="0">
              <a:solidFill>
                <a:srgbClr val="FF66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9727054"/>
              </p:ext>
            </p:extLst>
          </p:nvPr>
        </p:nvGraphicFramePr>
        <p:xfrm>
          <a:off x="4896544" y="3247968"/>
          <a:ext cx="3923928" cy="2989344"/>
        </p:xfrm>
        <a:graphic>
          <a:graphicData uri="http://schemas.openxmlformats.org/presentationml/2006/ole">
            <p:oleObj spid="_x0000_s51238" name="Bitmap Image" r:id="rId3" imgW="3839111" imgH="2924583" progId="PBrush">
              <p:embed/>
            </p:oleObj>
          </a:graphicData>
        </a:graphic>
      </p:graphicFrame>
      <p:graphicFrame>
        <p:nvGraphicFramePr>
          <p:cNvPr id="618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7520198"/>
              </p:ext>
            </p:extLst>
          </p:nvPr>
        </p:nvGraphicFramePr>
        <p:xfrm>
          <a:off x="539552" y="3933056"/>
          <a:ext cx="3960440" cy="1709118"/>
        </p:xfrm>
        <a:graphic>
          <a:graphicData uri="http://schemas.openxmlformats.org/presentationml/2006/ole">
            <p:oleObj spid="_x0000_s51239" name="Bitmap Image" r:id="rId4" imgW="5847619" imgH="2523810" progId="PBrush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4716016" y="4149080"/>
            <a:ext cx="1296144" cy="180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982379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</a:rPr>
              <a:t>The </a:t>
            </a:r>
            <a:r>
              <a:rPr lang="en-US" sz="2400" dirty="0" err="1" smtClean="0">
                <a:solidFill>
                  <a:srgbClr val="C00000"/>
                </a:solidFill>
              </a:rPr>
              <a:t>Poynting</a:t>
            </a:r>
            <a:r>
              <a:rPr lang="en-US" sz="2400" dirty="0" smtClean="0">
                <a:solidFill>
                  <a:srgbClr val="C00000"/>
                </a:solidFill>
              </a:rPr>
              <a:t> flux is maximal at the equator therefore most of the energy in the pulsar wind is transferred by the striped wind.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 rot="1660324">
            <a:off x="6172200" y="828423"/>
            <a:ext cx="1295400" cy="2057400"/>
            <a:chOff x="576" y="2688"/>
            <a:chExt cx="816" cy="1296"/>
          </a:xfrm>
        </p:grpSpPr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576" y="3072"/>
              <a:ext cx="384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1008" y="3072"/>
              <a:ext cx="384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66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912" y="3264"/>
              <a:ext cx="144" cy="144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rc 18"/>
            <p:cNvSpPr>
              <a:spLocks/>
            </p:cNvSpPr>
            <p:nvPr/>
          </p:nvSpPr>
          <p:spPr bwMode="auto">
            <a:xfrm>
              <a:off x="624" y="2688"/>
              <a:ext cx="336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rc 19"/>
            <p:cNvSpPr>
              <a:spLocks/>
            </p:cNvSpPr>
            <p:nvPr/>
          </p:nvSpPr>
          <p:spPr bwMode="auto">
            <a:xfrm flipH="1">
              <a:off x="1008" y="2688"/>
              <a:ext cx="336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rc 20"/>
            <p:cNvSpPr>
              <a:spLocks/>
            </p:cNvSpPr>
            <p:nvPr/>
          </p:nvSpPr>
          <p:spPr bwMode="auto">
            <a:xfrm flipV="1">
              <a:off x="624" y="3408"/>
              <a:ext cx="336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rc 21"/>
            <p:cNvSpPr>
              <a:spLocks/>
            </p:cNvSpPr>
            <p:nvPr/>
          </p:nvSpPr>
          <p:spPr bwMode="auto">
            <a:xfrm flipH="1" flipV="1">
              <a:off x="1008" y="3408"/>
              <a:ext cx="336" cy="57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6629400" y="904623"/>
            <a:ext cx="228600" cy="3048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7086600" y="1361823"/>
            <a:ext cx="152400" cy="152400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V="1">
            <a:off x="6934200" y="1209423"/>
            <a:ext cx="76200" cy="228600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V="1">
            <a:off x="6172200" y="2568447"/>
            <a:ext cx="228600" cy="152400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H="1" flipV="1">
            <a:off x="6629400" y="2580279"/>
            <a:ext cx="76200" cy="228600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6172200" y="1438023"/>
            <a:ext cx="152400" cy="228600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312137" y="1364575"/>
            <a:ext cx="5483999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990000"/>
                </a:solidFill>
              </a:rPr>
              <a:t>Wind from obliquely </a:t>
            </a:r>
            <a:r>
              <a:rPr lang="en-US" sz="2400" dirty="0">
                <a:solidFill>
                  <a:srgbClr val="990000"/>
                </a:solidFill>
              </a:rPr>
              <a:t>rotating</a:t>
            </a:r>
          </a:p>
          <a:p>
            <a:pPr algn="l" rtl="0"/>
            <a:r>
              <a:rPr lang="en-US" sz="2400" dirty="0">
                <a:solidFill>
                  <a:srgbClr val="990000"/>
                </a:solidFill>
              </a:rPr>
              <a:t>m</a:t>
            </a:r>
            <a:r>
              <a:rPr lang="en-US" sz="2400" dirty="0" smtClean="0">
                <a:solidFill>
                  <a:srgbClr val="990000"/>
                </a:solidFill>
              </a:rPr>
              <a:t>agnetosphere: variable fields are propagated as waves</a:t>
            </a:r>
            <a:endParaRPr lang="en-US" sz="2400" dirty="0">
              <a:solidFill>
                <a:srgbClr val="990000"/>
              </a:solidFill>
            </a:endParaRPr>
          </a:p>
        </p:txBody>
      </p:sp>
      <p:sp>
        <p:nvSpPr>
          <p:cNvPr id="25" name="Line 35"/>
          <p:cNvSpPr>
            <a:spLocks noChangeShapeType="1"/>
          </p:cNvSpPr>
          <p:nvPr/>
        </p:nvSpPr>
        <p:spPr bwMode="auto">
          <a:xfrm flipH="1">
            <a:off x="7315200" y="2123823"/>
            <a:ext cx="76200" cy="152400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70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180528" y="-27384"/>
            <a:ext cx="79208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defRPr/>
            </a:pPr>
            <a:r>
              <a:rPr lang="en-US" sz="2000" dirty="0" smtClean="0"/>
              <a:t>                       </a:t>
            </a:r>
            <a:r>
              <a:rPr lang="en-US" sz="2400" dirty="0" smtClean="0">
                <a:solidFill>
                  <a:srgbClr val="660033"/>
                </a:solidFill>
              </a:rPr>
              <a:t> </a:t>
            </a:r>
            <a:r>
              <a:rPr lang="en-US" sz="3200" dirty="0" smtClean="0">
                <a:solidFill>
                  <a:srgbClr val="660033"/>
                </a:solidFill>
              </a:rPr>
              <a:t>Striped wind</a:t>
            </a:r>
          </a:p>
          <a:p>
            <a:pPr algn="ctr" rtl="0" eaLnBrk="1" hangingPunct="1">
              <a:defRPr/>
            </a:pPr>
            <a:r>
              <a:rPr lang="en-US" sz="28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                    2. Jets</a:t>
            </a:r>
          </a:p>
          <a:p>
            <a:pPr algn="l" eaLnBrk="1" hangingPunct="1">
              <a:defRPr/>
            </a:pPr>
            <a:endParaRPr lang="en-US" sz="2400" dirty="0" smtClean="0">
              <a:solidFill>
                <a:srgbClr val="FF6600"/>
              </a:solidFill>
            </a:endParaRPr>
          </a:p>
        </p:txBody>
      </p:sp>
      <p:pic>
        <p:nvPicPr>
          <p:cNvPr id="41" name="Picture 10" descr="blandford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25" t="2499" r="54897" b="53334"/>
          <a:stretch>
            <a:fillRect/>
          </a:stretch>
        </p:blipFill>
        <p:spPr bwMode="auto">
          <a:xfrm rot="16200000">
            <a:off x="736600" y="4564235"/>
            <a:ext cx="18907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963614" y="827712"/>
            <a:ext cx="5328591" cy="3330369"/>
          </a:xfrm>
          <a:prstGeom prst="rect">
            <a:avLst/>
          </a:prstGeom>
        </p:spPr>
      </p:pic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3635896" y="980728"/>
            <a:ext cx="52537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70C0"/>
                </a:solidFill>
              </a:rPr>
              <a:t>Could alternating </a:t>
            </a:r>
            <a:r>
              <a:rPr lang="en-US" sz="2400" dirty="0">
                <a:solidFill>
                  <a:srgbClr val="0070C0"/>
                </a:solidFill>
              </a:rPr>
              <a:t>magnetic field </a:t>
            </a:r>
            <a:r>
              <a:rPr lang="en-US" sz="2400" dirty="0" smtClean="0">
                <a:solidFill>
                  <a:srgbClr val="0070C0"/>
                </a:solidFill>
              </a:rPr>
              <a:t>be </a:t>
            </a:r>
            <a:r>
              <a:rPr lang="en-US" sz="2400" dirty="0">
                <a:solidFill>
                  <a:srgbClr val="0070C0"/>
                </a:solidFill>
              </a:rPr>
              <a:t>presented in the flow from the very </a:t>
            </a:r>
            <a:r>
              <a:rPr lang="en-US" sz="2400" dirty="0" smtClean="0">
                <a:solidFill>
                  <a:srgbClr val="0070C0"/>
                </a:solidFill>
              </a:rPr>
              <a:t>beginning?</a:t>
            </a:r>
            <a:endParaRPr lang="en-GB" sz="2400" dirty="0">
              <a:solidFill>
                <a:srgbClr val="333399"/>
              </a:solidFill>
            </a:endParaRPr>
          </a:p>
          <a:p>
            <a:pPr algn="l" rtl="0"/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02379" y="3356992"/>
            <a:ext cx="5706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</a:rPr>
              <a:t>In an expanding flow, B becomes predominantly </a:t>
            </a:r>
            <a:r>
              <a:rPr lang="en-US" sz="2400" dirty="0" err="1" smtClean="0">
                <a:solidFill>
                  <a:srgbClr val="C00000"/>
                </a:solidFill>
              </a:rPr>
              <a:t>toroidal</a:t>
            </a:r>
            <a:r>
              <a:rPr lang="en-US" sz="2400" dirty="0" smtClean="0">
                <a:solidFill>
                  <a:srgbClr val="C00000"/>
                </a:solidFill>
              </a:rPr>
              <a:t>; current sheets are stretched. Local structure: plane current sheet separating oppositely directed fields.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29342" y="2473732"/>
            <a:ext cx="6223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333399"/>
                </a:solidFill>
              </a:rPr>
              <a:t>Let alternating fields preexist in the jet</a:t>
            </a:r>
            <a:endParaRPr lang="en-GB" sz="2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2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6201455"/>
              </p:ext>
            </p:extLst>
          </p:nvPr>
        </p:nvGraphicFramePr>
        <p:xfrm>
          <a:off x="2110532" y="1772816"/>
          <a:ext cx="1511300" cy="736600"/>
        </p:xfrm>
        <a:graphic>
          <a:graphicData uri="http://schemas.openxmlformats.org/presentationml/2006/ole">
            <p:oleObj spid="_x0000_s33922" name="משוואה" r:id="rId3" imgW="520474" imgH="253890" progId="Equation.3">
              <p:embed/>
            </p:oleObj>
          </a:graphicData>
        </a:graphic>
      </p:graphicFrame>
      <p:graphicFrame>
        <p:nvGraphicFramePr>
          <p:cNvPr id="3379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46788721"/>
              </p:ext>
            </p:extLst>
          </p:nvPr>
        </p:nvGraphicFramePr>
        <p:xfrm>
          <a:off x="1259632" y="2780878"/>
          <a:ext cx="2722562" cy="777875"/>
        </p:xfrm>
        <a:graphic>
          <a:graphicData uri="http://schemas.openxmlformats.org/presentationml/2006/ole">
            <p:oleObj spid="_x0000_s33923" name="Equation" r:id="rId4" imgW="800100" imgH="228600" progId="Equation.3">
              <p:embed/>
            </p:oleObj>
          </a:graphicData>
        </a:graphic>
      </p:graphicFrame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467544" y="4772757"/>
            <a:ext cx="7529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400" dirty="0" smtClean="0">
                <a:solidFill>
                  <a:srgbClr val="333399"/>
                </a:solidFill>
              </a:rPr>
              <a:t>Condition for anomalous resistivity:                           </a:t>
            </a:r>
            <a:endParaRPr lang="en-GB" sz="2400" dirty="0">
              <a:solidFill>
                <a:srgbClr val="333399"/>
              </a:solidFill>
            </a:endParaRPr>
          </a:p>
        </p:txBody>
      </p:sp>
      <p:pic>
        <p:nvPicPr>
          <p:cNvPr id="9" name="Picture 5" descr="rec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357" y="1844154"/>
            <a:ext cx="36718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618907" y="2629966"/>
            <a:ext cx="1531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current sheet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02550" y="2629966"/>
            <a:ext cx="467544" cy="3698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0542" y="262766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endParaRPr lang="en-GB" dirty="0">
              <a:latin typeface="Symbol" pitchFamily="18" charset="2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0719415"/>
              </p:ext>
            </p:extLst>
          </p:nvPr>
        </p:nvGraphicFramePr>
        <p:xfrm>
          <a:off x="5364088" y="4509120"/>
          <a:ext cx="2044167" cy="844922"/>
        </p:xfrm>
        <a:graphic>
          <a:graphicData uri="http://schemas.openxmlformats.org/presentationml/2006/ole">
            <p:oleObj spid="_x0000_s33924" name="Equation" r:id="rId6" imgW="952087" imgH="393529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5582849"/>
              </p:ext>
            </p:extLst>
          </p:nvPr>
        </p:nvGraphicFramePr>
        <p:xfrm>
          <a:off x="5508104" y="5320382"/>
          <a:ext cx="1520895" cy="772914"/>
        </p:xfrm>
        <a:graphic>
          <a:graphicData uri="http://schemas.openxmlformats.org/presentationml/2006/ole">
            <p:oleObj spid="_x0000_s33925" name="Equation" r:id="rId7" imgW="774364" imgH="393529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03848" y="5487615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333399"/>
                </a:solidFill>
              </a:rPr>
              <a:t>or equivalently:</a:t>
            </a:r>
            <a:endParaRPr lang="en-US" sz="2400" dirty="0">
              <a:solidFill>
                <a:srgbClr val="333399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07704" y="242645"/>
            <a:ext cx="50642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dirty="0">
                <a:solidFill>
                  <a:srgbClr val="A50021"/>
                </a:solidFill>
              </a:rPr>
              <a:t>Dissipation of alternating </a:t>
            </a:r>
            <a:r>
              <a:rPr lang="en-US" sz="2800" dirty="0" smtClean="0">
                <a:solidFill>
                  <a:srgbClr val="A50021"/>
                </a:solidFill>
              </a:rPr>
              <a:t>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19919188"/>
              </p:ext>
            </p:extLst>
          </p:nvPr>
        </p:nvGraphicFramePr>
        <p:xfrm>
          <a:off x="0" y="764704"/>
          <a:ext cx="5076056" cy="3867063"/>
        </p:xfrm>
        <a:graphic>
          <a:graphicData uri="http://schemas.openxmlformats.org/presentationml/2006/ole">
            <p:oleObj spid="_x0000_s52331" name="Bitmap Image" r:id="rId3" imgW="3839111" imgH="2924583" progId="PBrush">
              <p:embed/>
            </p:oleObj>
          </a:graphicData>
        </a:graphic>
      </p:graphicFrame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539750" y="6855147"/>
            <a:ext cx="7918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e-IL"/>
          </a:p>
          <a:p>
            <a:pPr algn="r"/>
            <a:endParaRPr lang="en-GB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4283968" y="1268760"/>
            <a:ext cx="453650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AU" sz="2400" dirty="0" smtClean="0">
                <a:solidFill>
                  <a:srgbClr val="C00000"/>
                </a:solidFill>
              </a:rPr>
              <a:t>Current starvation mechanism</a:t>
            </a:r>
            <a:r>
              <a:rPr lang="en-AU" dirty="0" smtClean="0">
                <a:solidFill>
                  <a:srgbClr val="C00000"/>
                </a:solidFill>
              </a:rPr>
              <a:t> </a:t>
            </a:r>
          </a:p>
          <a:p>
            <a:pPr algn="l" rtl="0"/>
            <a:r>
              <a:rPr lang="en-AU" sz="2000" dirty="0" smtClean="0"/>
              <a:t>(</a:t>
            </a:r>
            <a:r>
              <a:rPr lang="en-AU" sz="2000" dirty="0" err="1" smtClean="0"/>
              <a:t>Usov</a:t>
            </a:r>
            <a:r>
              <a:rPr lang="en-AU" sz="2000" dirty="0" smtClean="0"/>
              <a:t> ‘75</a:t>
            </a:r>
            <a:r>
              <a:rPr lang="en-AU" sz="2000" dirty="0"/>
              <a:t>; Michel </a:t>
            </a:r>
            <a:r>
              <a:rPr lang="en-AU" sz="2000" dirty="0" smtClean="0"/>
              <a:t>‘82</a:t>
            </a:r>
            <a:r>
              <a:rPr lang="en-AU" sz="2000" dirty="0"/>
              <a:t>, </a:t>
            </a:r>
            <a:r>
              <a:rPr lang="en-AU" sz="2000" dirty="0" smtClean="0"/>
              <a:t>‘94</a:t>
            </a:r>
            <a:r>
              <a:rPr lang="en-AU" sz="2000" dirty="0"/>
              <a:t>; </a:t>
            </a:r>
            <a:r>
              <a:rPr lang="en-AU" sz="2000" dirty="0" err="1"/>
              <a:t>Coroniti</a:t>
            </a:r>
            <a:r>
              <a:rPr lang="en-AU" sz="2000" dirty="0"/>
              <a:t> </a:t>
            </a:r>
            <a:r>
              <a:rPr lang="en-AU" sz="2000" dirty="0" smtClean="0"/>
              <a:t>‘90</a:t>
            </a:r>
            <a:r>
              <a:rPr lang="en-AU" sz="2000" dirty="0"/>
              <a:t>; </a:t>
            </a:r>
            <a:r>
              <a:rPr lang="en-AU" sz="2000" dirty="0" smtClean="0"/>
              <a:t>L </a:t>
            </a:r>
            <a:r>
              <a:rPr lang="en-AU" sz="2000" dirty="0"/>
              <a:t>&amp; Kirk </a:t>
            </a:r>
            <a:r>
              <a:rPr lang="en-AU" sz="2000" dirty="0" smtClean="0"/>
              <a:t>‘01</a:t>
            </a:r>
            <a:r>
              <a:rPr lang="en-AU" sz="2000" dirty="0"/>
              <a:t>; Kirk &amp; </a:t>
            </a:r>
            <a:r>
              <a:rPr lang="ru-RU" sz="2000" dirty="0" err="1" smtClean="0"/>
              <a:t>Skjæraasen</a:t>
            </a:r>
            <a:r>
              <a:rPr lang="en-US" sz="2000" dirty="0" smtClean="0"/>
              <a:t> ‘</a:t>
            </a:r>
            <a:r>
              <a:rPr lang="en-AU" sz="2000" dirty="0" smtClean="0"/>
              <a:t>03; </a:t>
            </a:r>
            <a:r>
              <a:rPr lang="en-AU" sz="2000" dirty="0" err="1" smtClean="0"/>
              <a:t>Zenitani</a:t>
            </a:r>
            <a:r>
              <a:rPr lang="en-AU" sz="2000" dirty="0" smtClean="0"/>
              <a:t> </a:t>
            </a:r>
            <a:r>
              <a:rPr lang="en-AU" sz="2000" dirty="0"/>
              <a:t>&amp; Hoshino </a:t>
            </a:r>
            <a:r>
              <a:rPr lang="en-AU" sz="2000" dirty="0" smtClean="0"/>
              <a:t>‘07</a:t>
            </a:r>
            <a:r>
              <a:rPr lang="en-AU" sz="2000" dirty="0"/>
              <a:t>) </a:t>
            </a:r>
          </a:p>
          <a:p>
            <a:pPr algn="l"/>
            <a:endParaRPr lang="en-US" dirty="0"/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2051720" y="0"/>
            <a:ext cx="50642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dirty="0">
                <a:solidFill>
                  <a:srgbClr val="A50021"/>
                </a:solidFill>
              </a:rPr>
              <a:t>Dissipation of alternating </a:t>
            </a:r>
            <a:r>
              <a:rPr lang="en-US" sz="2800" dirty="0" smtClean="0">
                <a:solidFill>
                  <a:srgbClr val="A50021"/>
                </a:solidFill>
              </a:rPr>
              <a:t>fields</a:t>
            </a:r>
          </a:p>
          <a:p>
            <a:pPr algn="ctr"/>
            <a:r>
              <a:rPr lang="en-US" sz="2800" dirty="0" smtClean="0">
                <a:solidFill>
                  <a:srgbClr val="A50021"/>
                </a:solidFill>
              </a:rPr>
              <a:t>1. Pulsars</a:t>
            </a:r>
            <a:endParaRPr lang="en-US" sz="2800" dirty="0">
              <a:solidFill>
                <a:srgbClr val="A50021"/>
              </a:solidFill>
            </a:endParaRP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36512" y="5085184"/>
            <a:ext cx="910748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/>
            <a:r>
              <a:rPr lang="en-AU" sz="2800" dirty="0" smtClean="0">
                <a:solidFill>
                  <a:srgbClr val="990033"/>
                </a:solidFill>
              </a:rPr>
              <a:t>The </a:t>
            </a:r>
            <a:r>
              <a:rPr lang="en-AU" sz="2800" dirty="0">
                <a:solidFill>
                  <a:srgbClr val="990033"/>
                </a:solidFill>
              </a:rPr>
              <a:t>dissipation scale is about or </a:t>
            </a:r>
            <a:r>
              <a:rPr lang="en-AU" sz="2800" dirty="0" smtClean="0">
                <a:solidFill>
                  <a:srgbClr val="990033"/>
                </a:solidFill>
              </a:rPr>
              <a:t>larger than the termination </a:t>
            </a:r>
            <a:r>
              <a:rPr lang="en-AU" sz="2800" dirty="0">
                <a:solidFill>
                  <a:srgbClr val="990033"/>
                </a:solidFill>
              </a:rPr>
              <a:t>shock </a:t>
            </a:r>
            <a:r>
              <a:rPr lang="en-AU" sz="2800" dirty="0" smtClean="0">
                <a:solidFill>
                  <a:srgbClr val="990033"/>
                </a:solidFill>
              </a:rPr>
              <a:t>radius. In the last case, the alternating fields annihilate at the termination shock (L ‘03;           Petri &amp; L ‘07; </a:t>
            </a:r>
            <a:r>
              <a:rPr lang="en-AU" sz="2800" dirty="0" err="1" smtClean="0">
                <a:solidFill>
                  <a:srgbClr val="990033"/>
                </a:solidFill>
              </a:rPr>
              <a:t>Sironi</a:t>
            </a:r>
            <a:r>
              <a:rPr lang="en-AU" sz="2800" dirty="0" smtClean="0">
                <a:solidFill>
                  <a:srgbClr val="990033"/>
                </a:solidFill>
              </a:rPr>
              <a:t> &amp; </a:t>
            </a:r>
            <a:r>
              <a:rPr lang="en-AU" sz="2800" dirty="0" err="1" smtClean="0">
                <a:solidFill>
                  <a:srgbClr val="990033"/>
                </a:solidFill>
              </a:rPr>
              <a:t>Spitkovsky</a:t>
            </a:r>
            <a:r>
              <a:rPr lang="en-AU" sz="2800" dirty="0" smtClean="0">
                <a:solidFill>
                  <a:srgbClr val="990033"/>
                </a:solidFill>
              </a:rPr>
              <a:t> ‘11). </a:t>
            </a:r>
            <a:r>
              <a:rPr lang="en-AU" sz="2800" dirty="0" smtClean="0">
                <a:solidFill>
                  <a:srgbClr val="660066"/>
                </a:solidFill>
              </a:rPr>
              <a:t>  </a:t>
            </a:r>
            <a:endParaRPr lang="en-AU" sz="2800" dirty="0">
              <a:solidFill>
                <a:srgbClr val="660066"/>
              </a:solidFill>
            </a:endParaRPr>
          </a:p>
          <a:p>
            <a:pPr algn="l"/>
            <a:endParaRPr lang="en-US" sz="2800" dirty="0"/>
          </a:p>
        </p:txBody>
      </p:sp>
      <p:graphicFrame>
        <p:nvGraphicFramePr>
          <p:cNvPr id="7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1237835"/>
              </p:ext>
            </p:extLst>
          </p:nvPr>
        </p:nvGraphicFramePr>
        <p:xfrm>
          <a:off x="6621214" y="2780928"/>
          <a:ext cx="1785937" cy="669726"/>
        </p:xfrm>
        <a:graphic>
          <a:graphicData uri="http://schemas.openxmlformats.org/presentationml/2006/ole">
            <p:oleObj spid="_x0000_s52332" name="Equation" r:id="rId4" imgW="609600" imgH="228600" progId="Equation.3">
              <p:embed/>
            </p:oleObj>
          </a:graphicData>
        </a:graphic>
      </p:graphicFrame>
      <p:graphicFrame>
        <p:nvGraphicFramePr>
          <p:cNvPr id="8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0836872"/>
              </p:ext>
            </p:extLst>
          </p:nvPr>
        </p:nvGraphicFramePr>
        <p:xfrm>
          <a:off x="4987832" y="2801887"/>
          <a:ext cx="1144837" cy="664840"/>
        </p:xfrm>
        <a:graphic>
          <a:graphicData uri="http://schemas.openxmlformats.org/presentationml/2006/ole">
            <p:oleObj spid="_x0000_s52333" name="Equation" r:id="rId5" imgW="393529" imgH="228501" progId="Equation.3">
              <p:embed/>
            </p:oleObj>
          </a:graphicData>
        </a:graphic>
      </p:graphicFrame>
      <p:graphicFrame>
        <p:nvGraphicFramePr>
          <p:cNvPr id="9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05642846"/>
              </p:ext>
            </p:extLst>
          </p:nvPr>
        </p:nvGraphicFramePr>
        <p:xfrm>
          <a:off x="4932040" y="3593975"/>
          <a:ext cx="1023864" cy="620007"/>
        </p:xfrm>
        <a:graphic>
          <a:graphicData uri="http://schemas.openxmlformats.org/presentationml/2006/ole">
            <p:oleObj spid="_x0000_s52334" name="Equation" r:id="rId6" imgW="418918" imgH="253890" progId="Equation.3">
              <p:embed/>
            </p:oleObj>
          </a:graphicData>
        </a:graphic>
      </p:graphicFrame>
      <p:graphicFrame>
        <p:nvGraphicFramePr>
          <p:cNvPr id="10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81773011"/>
              </p:ext>
            </p:extLst>
          </p:nvPr>
        </p:nvGraphicFramePr>
        <p:xfrm>
          <a:off x="6387952" y="3473421"/>
          <a:ext cx="2398713" cy="624610"/>
        </p:xfrm>
        <a:graphic>
          <a:graphicData uri="http://schemas.openxmlformats.org/presentationml/2006/ole">
            <p:oleObj spid="_x0000_s52335" name="משוואה" r:id="rId7" imgW="927000" imgH="241200" progId="Equation.3">
              <p:embed/>
            </p:oleObj>
          </a:graphicData>
        </a:graphic>
      </p:graphicFrame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976448" y="4479503"/>
            <a:ext cx="2961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400" dirty="0" smtClean="0">
                <a:solidFill>
                  <a:srgbClr val="333399"/>
                </a:solidFill>
              </a:rPr>
              <a:t>Eventually </a:t>
            </a:r>
            <a:r>
              <a:rPr lang="en-US" sz="2400" dirty="0" err="1" smtClean="0">
                <a:solidFill>
                  <a:srgbClr val="333399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333399"/>
                </a:solidFill>
              </a:rPr>
              <a:t>current</a:t>
            </a:r>
            <a:r>
              <a:rPr lang="en-US" sz="2400" baseline="-25000" dirty="0" smtClean="0">
                <a:solidFill>
                  <a:srgbClr val="333399"/>
                </a:solidFill>
              </a:rPr>
              <a:t> </a:t>
            </a:r>
            <a:r>
              <a:rPr lang="en-US" sz="2400" dirty="0" smtClean="0">
                <a:solidFill>
                  <a:srgbClr val="333399"/>
                </a:solidFill>
              </a:rPr>
              <a:t>~ c</a:t>
            </a:r>
            <a:endParaRPr lang="en-GB" sz="2400" dirty="0">
              <a:solidFill>
                <a:srgbClr val="333399"/>
              </a:solidFill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4139952" y="4653136"/>
            <a:ext cx="648580" cy="23083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6428" y="4509120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dissipation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5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560" y="3270194"/>
            <a:ext cx="5208240" cy="3255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2352" y="3212976"/>
            <a:ext cx="5208240" cy="325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878" y="2060848"/>
            <a:ext cx="702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C00000"/>
                </a:solidFill>
              </a:rPr>
              <a:t>Dissipation mechanism: Rayleigh-Taylor instability of currents sheets in accelerating flows (L ‘11)</a:t>
            </a:r>
            <a:endParaRPr lang="en-GB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408922" y="4062282"/>
                <a:ext cx="9470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22" y="4062282"/>
                <a:ext cx="947054" cy="64633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 bwMode="auto">
          <a:xfrm>
            <a:off x="1619672" y="4365104"/>
            <a:ext cx="696416" cy="180890"/>
          </a:xfrm>
          <a:prstGeom prst="rightArrow">
            <a:avLst/>
          </a:prstGeom>
          <a:solidFill>
            <a:srgbClr val="3333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428380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j</a:t>
            </a:r>
            <a:endParaRPr lang="en-GB" b="1" dirty="0">
              <a:solidFill>
                <a:srgbClr val="0033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467544" y="4278306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467544" y="4566338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285830" y="426901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D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3030748"/>
            <a:ext cx="468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33CC"/>
                </a:solidFill>
              </a:rPr>
              <a:t>In an accelerating relativistic flow</a:t>
            </a:r>
            <a:endParaRPr lang="en-GB" sz="2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5963644" y="2814724"/>
                <a:ext cx="1560684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𝑑𝑟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644" y="2814724"/>
                <a:ext cx="1560684" cy="79355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 bwMode="auto">
          <a:xfrm>
            <a:off x="4644008" y="4437112"/>
            <a:ext cx="576064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051720" y="0"/>
            <a:ext cx="50642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800" dirty="0">
                <a:solidFill>
                  <a:srgbClr val="A50021"/>
                </a:solidFill>
              </a:rPr>
              <a:t>Dissipation of alternating </a:t>
            </a:r>
            <a:r>
              <a:rPr lang="en-US" sz="2800" dirty="0" smtClean="0">
                <a:solidFill>
                  <a:srgbClr val="A50021"/>
                </a:solidFill>
              </a:rPr>
              <a:t>fields</a:t>
            </a:r>
          </a:p>
          <a:p>
            <a:pPr algn="ctr"/>
            <a:r>
              <a:rPr lang="en-US" sz="2800" dirty="0" smtClean="0">
                <a:solidFill>
                  <a:srgbClr val="A50021"/>
                </a:solidFill>
              </a:rPr>
              <a:t>2. AGNs and GRBs</a:t>
            </a:r>
            <a:endParaRPr lang="en-US" sz="2800" dirty="0">
              <a:solidFill>
                <a:srgbClr val="A5002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1085835"/>
            <a:ext cx="763284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In AGNs and GRBs, </a:t>
            </a:r>
            <a:r>
              <a:rPr lang="en-US" sz="2400" dirty="0" err="1" smtClean="0">
                <a:solidFill>
                  <a:srgbClr val="002060"/>
                </a:solidFill>
                <a:latin typeface="+mn-lt"/>
              </a:rPr>
              <a:t>r</a:t>
            </a:r>
            <a:r>
              <a:rPr lang="en-US" sz="2400" baseline="-25000" dirty="0" err="1" smtClean="0">
                <a:solidFill>
                  <a:srgbClr val="002060"/>
                </a:solidFill>
                <a:latin typeface="+mn-lt"/>
              </a:rPr>
              <a:t>B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&lt;&lt;</a:t>
            </a:r>
            <a:r>
              <a:rPr lang="en-US" sz="2400" i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l</a:t>
            </a:r>
            <a:r>
              <a:rPr lang="en-US" sz="24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~R</a:t>
            </a:r>
            <a:r>
              <a:rPr lang="en-US" sz="2400" baseline="-250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g</a:t>
            </a:r>
            <a:r>
              <a:rPr lang="en-US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. No conditions for anomalous dissipation.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5667517"/>
              </p:ext>
            </p:extLst>
          </p:nvPr>
        </p:nvGraphicFramePr>
        <p:xfrm>
          <a:off x="4211960" y="5733256"/>
          <a:ext cx="1296169" cy="1020388"/>
        </p:xfrm>
        <a:graphic>
          <a:graphicData uri="http://schemas.openxmlformats.org/presentationml/2006/ole">
            <p:oleObj spid="_x0000_s53268" name="משוואה" r:id="rId7" imgW="596880" imgH="469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557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0844" y="1340768"/>
            <a:ext cx="1981633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CC3300"/>
                </a:solidFill>
              </a:rPr>
              <a:t>acceleration</a:t>
            </a:r>
            <a:endParaRPr lang="en-GB" sz="2400" b="1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340768"/>
            <a:ext cx="398981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CC3300"/>
                </a:solidFill>
              </a:rPr>
              <a:t>Rayleigh-Taylor instability</a:t>
            </a:r>
            <a:endParaRPr lang="en-GB" sz="2400" b="1" dirty="0">
              <a:solidFill>
                <a:srgbClr val="CC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852936"/>
            <a:ext cx="6192688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C3300"/>
                </a:solidFill>
              </a:rPr>
              <a:t>a</a:t>
            </a:r>
            <a:r>
              <a:rPr lang="en-US" sz="2400" b="1" dirty="0" smtClean="0">
                <a:solidFill>
                  <a:srgbClr val="CC3300"/>
                </a:solidFill>
              </a:rPr>
              <a:t>nnihilation of oppositely directed fields</a:t>
            </a:r>
            <a:endParaRPr lang="en-GB" sz="2400" b="1" dirty="0">
              <a:solidFill>
                <a:srgbClr val="CC3300"/>
              </a:solidFill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 bwMode="auto">
          <a:xfrm>
            <a:off x="3122477" y="1571601"/>
            <a:ext cx="14495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5148064" y="1802433"/>
            <a:ext cx="432048" cy="10505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1907704" y="1802433"/>
            <a:ext cx="864096" cy="10505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58217" y="4221088"/>
            <a:ext cx="7676517" cy="1323439"/>
          </a:xfrm>
          <a:prstGeom prst="rect">
            <a:avLst/>
          </a:prstGeom>
          <a:solidFill>
            <a:srgbClr val="FFC000"/>
          </a:solidFill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333399"/>
                </a:solidFill>
              </a:rPr>
              <a:t>Due to dissipation, the magnetic field decreases faster than 1/r;</a:t>
            </a:r>
          </a:p>
          <a:p>
            <a:pPr algn="l"/>
            <a:r>
              <a:rPr lang="en-US" sz="2000" dirty="0">
                <a:solidFill>
                  <a:srgbClr val="333399"/>
                </a:solidFill>
              </a:rPr>
              <a:t>t</a:t>
            </a:r>
            <a:r>
              <a:rPr lang="en-US" sz="2000" dirty="0" smtClean="0">
                <a:solidFill>
                  <a:srgbClr val="333399"/>
                </a:solidFill>
              </a:rPr>
              <a:t>hen the outward magnetic pressure gradient is not compensated  by the hoop stress      acceleration ( L &amp; Kirk ‘01; </a:t>
            </a:r>
            <a:r>
              <a:rPr lang="en-US" sz="2000" dirty="0" err="1" smtClean="0">
                <a:solidFill>
                  <a:srgbClr val="333399"/>
                </a:solidFill>
              </a:rPr>
              <a:t>Drenkhahn</a:t>
            </a:r>
            <a:r>
              <a:rPr lang="en-US" sz="2000" dirty="0" smtClean="0">
                <a:solidFill>
                  <a:srgbClr val="333399"/>
                </a:solidFill>
              </a:rPr>
              <a:t> ‘02; </a:t>
            </a:r>
            <a:r>
              <a:rPr lang="en-US" sz="2000" dirty="0" err="1" smtClean="0">
                <a:solidFill>
                  <a:srgbClr val="333399"/>
                </a:solidFill>
              </a:rPr>
              <a:t>Drenkhahn</a:t>
            </a:r>
            <a:r>
              <a:rPr lang="en-US" sz="2000" dirty="0" smtClean="0">
                <a:solidFill>
                  <a:srgbClr val="333399"/>
                </a:solidFill>
              </a:rPr>
              <a:t> &amp; </a:t>
            </a:r>
            <a:r>
              <a:rPr lang="en-US" sz="2000" dirty="0" err="1" smtClean="0">
                <a:solidFill>
                  <a:srgbClr val="333399"/>
                </a:solidFill>
              </a:rPr>
              <a:t>Spruit</a:t>
            </a:r>
            <a:r>
              <a:rPr lang="en-US" sz="2000" dirty="0" smtClean="0">
                <a:solidFill>
                  <a:srgbClr val="333399"/>
                </a:solidFill>
              </a:rPr>
              <a:t> ‘02)      </a:t>
            </a:r>
            <a:endParaRPr lang="en-GB" sz="2000" dirty="0">
              <a:solidFill>
                <a:srgbClr val="333399"/>
              </a:solidFill>
            </a:endParaRPr>
          </a:p>
        </p:txBody>
      </p:sp>
      <p:sp>
        <p:nvSpPr>
          <p:cNvPr id="16" name="Bent Arrow 15"/>
          <p:cNvSpPr/>
          <p:nvPr/>
        </p:nvSpPr>
        <p:spPr bwMode="auto">
          <a:xfrm>
            <a:off x="827584" y="2234481"/>
            <a:ext cx="1512168" cy="1986607"/>
          </a:xfrm>
          <a:prstGeom prst="bentArrow">
            <a:avLst>
              <a:gd name="adj1" fmla="val 10544"/>
              <a:gd name="adj2" fmla="val 8900"/>
              <a:gd name="adj3" fmla="val 25000"/>
              <a:gd name="adj4" fmla="val 43750"/>
            </a:avLst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771800" y="5013176"/>
            <a:ext cx="35067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9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6512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013176" y="1524000"/>
            <a:ext cx="6096000" cy="381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26621"/>
            <a:ext cx="7765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Interplay between acceleration and  dissipation;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                a self-consistent picture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108520" y="1923077"/>
            <a:ext cx="4243149" cy="4007123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en-GB" dirty="0">
                <a:noFill/>
              </a:rPr>
              <a:t> 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65816" y="1933984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continuity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39952" y="265406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nergy conservation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11960" y="3763801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heat balance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1331640" y="4755807"/>
                <a:ext cx="1480534" cy="833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333399"/>
                          </a:solidFill>
                          <a:latin typeface="Cambria Math"/>
                        </a:rPr>
                        <m:t>𝑄</m:t>
                      </m:r>
                      <m:r>
                        <a:rPr lang="en-US" sz="2400" b="0" i="1" smtClean="0">
                          <a:solidFill>
                            <a:srgbClr val="3333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rgbClr val="333399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333399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33339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333399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33339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333399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sz="2400" b="0" i="1" smtClean="0">
                              <a:solidFill>
                                <a:srgbClr val="333399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333399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755807"/>
                <a:ext cx="1480534" cy="83343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6715430"/>
              </p:ext>
            </p:extLst>
          </p:nvPr>
        </p:nvGraphicFramePr>
        <p:xfrm>
          <a:off x="1475656" y="5589240"/>
          <a:ext cx="1296987" cy="1020762"/>
        </p:xfrm>
        <a:graphic>
          <a:graphicData uri="http://schemas.openxmlformats.org/presentationml/2006/ole">
            <p:oleObj spid="_x0000_s54281" name="משוואה" r:id="rId6" imgW="596900" imgH="4699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87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467791" y="2492896"/>
                <a:ext cx="9648825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l" rtl="0">
                  <a:defRPr/>
                </a:pPr>
                <a:r>
                  <a:rPr lang="en-US" sz="2400" dirty="0" smtClean="0">
                    <a:solidFill>
                      <a:srgbClr val="333399"/>
                    </a:solidFill>
                  </a:rPr>
                  <a:t> Complete dissipation: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~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𝑚𝑎𝑥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;  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𝑑𝑖𝑠𝑠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333399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333399"/>
                                </a:solidFill>
                                <a:latin typeface="Cambria Math"/>
                                <a:ea typeface="Cambria Math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/>
                                    <a:ea typeface="Cambria Math"/>
                                  </a:rPr>
                                  <m:t>𝑚𝑎𝑥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en-GB" sz="2400" dirty="0">
                  <a:solidFill>
                    <a:srgbClr val="333399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91" y="2492896"/>
                <a:ext cx="9648825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3670682"/>
              </p:ext>
            </p:extLst>
          </p:nvPr>
        </p:nvGraphicFramePr>
        <p:xfrm>
          <a:off x="1268413" y="4724400"/>
          <a:ext cx="4784725" cy="1787525"/>
        </p:xfrm>
        <a:graphic>
          <a:graphicData uri="http://schemas.openxmlformats.org/presentationml/2006/ole">
            <p:oleObj spid="_x0000_s50222" name="משוואה" r:id="rId4" imgW="1282700" imgH="533400" progId="Equation.3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32240" y="5013176"/>
            <a:ext cx="1004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333399"/>
                </a:solidFill>
              </a:rPr>
              <a:t>AGNs</a:t>
            </a:r>
            <a:endParaRPr lang="en-GB" sz="2400">
              <a:solidFill>
                <a:srgbClr val="333399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32240" y="5878364"/>
            <a:ext cx="1004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333399"/>
                </a:solidFill>
              </a:rPr>
              <a:t>GRBs</a:t>
            </a:r>
            <a:endParaRPr lang="en-GB" sz="2400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2836601" y="1122836"/>
                <a:ext cx="2527487" cy="1010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9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601" y="1122836"/>
                <a:ext cx="2527487" cy="101002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99592" y="-27384"/>
            <a:ext cx="7864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  Interplay between acceleration and dissipation;</a:t>
            </a:r>
          </a:p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                 a self-consistent picture (</a:t>
            </a:r>
            <a:r>
              <a:rPr lang="en-US" sz="2800" dirty="0" err="1" smtClean="0">
                <a:solidFill>
                  <a:srgbClr val="C00000"/>
                </a:solidFill>
              </a:rPr>
              <a:t>cont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  <a:endParaRPr lang="en-GB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95536" y="3717032"/>
                <a:ext cx="3983719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 smtClean="0">
                    <a:solidFill>
                      <a:srgbClr val="333399"/>
                    </a:solidFill>
                  </a:rPr>
                  <a:t>In accreting systems: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</a:rPr>
                      <m:t>𝑙</m:t>
                    </m:r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333399"/>
                    </a:solidFill>
                  </a:rPr>
                  <a:t> </a:t>
                </a:r>
                <a:endParaRPr lang="en-GB" sz="2400" dirty="0">
                  <a:solidFill>
                    <a:srgbClr val="333399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17032"/>
                <a:ext cx="3983719" cy="491738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2297" t="-10000"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270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7516" y="4310459"/>
            <a:ext cx="4037012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1042988" y="476250"/>
            <a:ext cx="7523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800">
                <a:solidFill>
                  <a:srgbClr val="C00000"/>
                </a:solidFill>
              </a:rPr>
              <a:t>Advantage of the magnetic dissipation models</a:t>
            </a:r>
            <a:endParaRPr lang="en-GB" sz="2800">
              <a:solidFill>
                <a:srgbClr val="C00000"/>
              </a:solidFill>
            </a:endParaRP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179512" y="1557338"/>
            <a:ext cx="8353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l" rtl="0" eaLnBrk="1" hangingPunct="1">
              <a:buAutoNum type="arabicPeriod"/>
            </a:pPr>
            <a:r>
              <a:rPr lang="en-US" sz="2400" dirty="0" smtClean="0">
                <a:solidFill>
                  <a:srgbClr val="333399"/>
                </a:solidFill>
              </a:rPr>
              <a:t>Dissipation </a:t>
            </a:r>
            <a:r>
              <a:rPr lang="en-US" sz="2400" dirty="0">
                <a:solidFill>
                  <a:srgbClr val="333399"/>
                </a:solidFill>
              </a:rPr>
              <a:t>easily provides large </a:t>
            </a:r>
            <a:r>
              <a:rPr lang="en-US" sz="2400" dirty="0" err="1">
                <a:solidFill>
                  <a:srgbClr val="333399"/>
                </a:solidFill>
              </a:rPr>
              <a:t>radiative</a:t>
            </a:r>
            <a:r>
              <a:rPr lang="en-US" sz="2400" dirty="0">
                <a:solidFill>
                  <a:srgbClr val="333399"/>
                </a:solidFill>
              </a:rPr>
              <a:t> efficiencies </a:t>
            </a:r>
            <a:r>
              <a:rPr lang="en-US" sz="2400" dirty="0" smtClean="0">
                <a:solidFill>
                  <a:srgbClr val="333399"/>
                </a:solidFill>
              </a:rPr>
              <a:t>and </a:t>
            </a:r>
            <a:r>
              <a:rPr lang="en-US" sz="2400" dirty="0">
                <a:solidFill>
                  <a:srgbClr val="333399"/>
                </a:solidFill>
              </a:rPr>
              <a:t>strong variability </a:t>
            </a:r>
            <a:r>
              <a:rPr lang="en-US" sz="2400" dirty="0" smtClean="0">
                <a:solidFill>
                  <a:srgbClr val="333399"/>
                </a:solidFill>
              </a:rPr>
              <a:t>necessary to fit observations  </a:t>
            </a:r>
            <a:endParaRPr lang="en-GB" sz="2400" dirty="0">
              <a:solidFill>
                <a:srgbClr val="33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941" y="3692922"/>
            <a:ext cx="8321675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400" dirty="0">
                <a:solidFill>
                  <a:srgbClr val="333399"/>
                </a:solidFill>
              </a:rPr>
              <a:t>3</a:t>
            </a:r>
            <a:r>
              <a:rPr lang="en-US" sz="2400" dirty="0" smtClean="0">
                <a:solidFill>
                  <a:srgbClr val="333399"/>
                </a:solidFill>
              </a:rPr>
              <a:t>. </a:t>
            </a:r>
            <a:r>
              <a:rPr lang="en-US" sz="2400" dirty="0">
                <a:solidFill>
                  <a:srgbClr val="333399"/>
                </a:solidFill>
              </a:rPr>
              <a:t>Reconnection at high </a:t>
            </a:r>
            <a:r>
              <a:rPr lang="en-US" sz="2400" dirty="0">
                <a:solidFill>
                  <a:srgbClr val="333399"/>
                </a:solidFill>
                <a:latin typeface="Symbol" pitchFamily="18" charset="2"/>
              </a:rPr>
              <a:t>s </a:t>
            </a:r>
            <a:r>
              <a:rPr lang="en-US" sz="2400" dirty="0">
                <a:solidFill>
                  <a:srgbClr val="333399"/>
                </a:solidFill>
                <a:latin typeface="+mn-lt"/>
              </a:rPr>
              <a:t>produces relativistic “jets in a jet</a:t>
            </a:r>
            <a:r>
              <a:rPr lang="en-US" sz="2400" dirty="0" smtClean="0">
                <a:solidFill>
                  <a:srgbClr val="333399"/>
                </a:solidFill>
                <a:latin typeface="+mn-lt"/>
              </a:rPr>
              <a:t>”,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  <a:p>
            <a:pPr algn="l" rtl="0">
              <a:defRPr/>
            </a:pPr>
            <a:r>
              <a:rPr lang="en-US" sz="2400" dirty="0">
                <a:solidFill>
                  <a:srgbClr val="333399"/>
                </a:solidFill>
                <a:latin typeface="+mn-lt"/>
              </a:rPr>
              <a:t>    </a:t>
            </a:r>
            <a:r>
              <a:rPr lang="en-US" sz="2400" dirty="0" smtClean="0">
                <a:solidFill>
                  <a:srgbClr val="333399"/>
                </a:solidFill>
                <a:latin typeface="+mn-lt"/>
              </a:rPr>
              <a:t>which </a:t>
            </a:r>
            <a:r>
              <a:rPr lang="en-US" sz="2400" dirty="0">
                <a:solidFill>
                  <a:srgbClr val="333399"/>
                </a:solidFill>
                <a:latin typeface="+mn-lt"/>
              </a:rPr>
              <a:t>could account for the fast </a:t>
            </a:r>
            <a:r>
              <a:rPr lang="en-US" sz="2400" dirty="0" err="1">
                <a:solidFill>
                  <a:srgbClr val="333399"/>
                </a:solidFill>
                <a:latin typeface="+mn-lt"/>
              </a:rPr>
              <a:t>TeV</a:t>
            </a:r>
            <a:r>
              <a:rPr lang="en-US" sz="2400" dirty="0">
                <a:solidFill>
                  <a:srgbClr val="333399"/>
                </a:solidFill>
                <a:latin typeface="+mn-lt"/>
              </a:rPr>
              <a:t> 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333399"/>
                </a:solidFill>
                <a:latin typeface="+mn-lt"/>
              </a:rPr>
              <a:t>    variability of </a:t>
            </a:r>
            <a:r>
              <a:rPr lang="en-US" sz="2400" dirty="0" err="1">
                <a:solidFill>
                  <a:srgbClr val="333399"/>
                </a:solidFill>
                <a:latin typeface="+mn-lt"/>
              </a:rPr>
              <a:t>blazars</a:t>
            </a:r>
            <a:r>
              <a:rPr lang="en-US" sz="2400" dirty="0">
                <a:solidFill>
                  <a:srgbClr val="333399"/>
                </a:solidFill>
                <a:latin typeface="+mn-lt"/>
              </a:rPr>
              <a:t> (</a:t>
            </a:r>
            <a:r>
              <a:rPr lang="en-US" sz="2400" dirty="0" err="1">
                <a:solidFill>
                  <a:srgbClr val="333399"/>
                </a:solidFill>
                <a:latin typeface="+mn-lt"/>
              </a:rPr>
              <a:t>Giannios</a:t>
            </a:r>
            <a:endParaRPr lang="en-US" sz="2400" dirty="0">
              <a:solidFill>
                <a:srgbClr val="333399"/>
              </a:solidFill>
              <a:latin typeface="+mn-lt"/>
            </a:endParaRPr>
          </a:p>
          <a:p>
            <a:pPr algn="l" rtl="0">
              <a:defRPr/>
            </a:pPr>
            <a:r>
              <a:rPr lang="en-US" sz="2400" dirty="0">
                <a:solidFill>
                  <a:srgbClr val="333399"/>
                </a:solidFill>
                <a:latin typeface="+mn-lt"/>
              </a:rPr>
              <a:t>    et al </a:t>
            </a:r>
            <a:r>
              <a:rPr lang="en-US" sz="2400" dirty="0" smtClean="0">
                <a:solidFill>
                  <a:srgbClr val="333399"/>
                </a:solidFill>
                <a:latin typeface="+mn-lt"/>
              </a:rPr>
              <a:t>‘09,’10)</a:t>
            </a:r>
            <a:endParaRPr lang="en-GB" sz="2400" dirty="0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56490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333399"/>
                </a:solidFill>
              </a:rPr>
              <a:t>2. </a:t>
            </a:r>
            <a:r>
              <a:rPr lang="en-GB" sz="2400" dirty="0" smtClean="0">
                <a:solidFill>
                  <a:srgbClr val="333399"/>
                </a:solidFill>
              </a:rPr>
              <a:t>Gradual </a:t>
            </a:r>
            <a:r>
              <a:rPr lang="en-GB" sz="2400" dirty="0">
                <a:solidFill>
                  <a:srgbClr val="333399"/>
                </a:solidFill>
              </a:rPr>
              <a:t>dissipation at </a:t>
            </a:r>
            <a:r>
              <a:rPr lang="en-GB" sz="2400" dirty="0" smtClean="0">
                <a:solidFill>
                  <a:srgbClr val="333399"/>
                </a:solidFill>
              </a:rPr>
              <a:t>the scale ~10</a:t>
            </a:r>
            <a:r>
              <a:rPr lang="en-GB" sz="2400" baseline="30000" dirty="0" smtClean="0">
                <a:solidFill>
                  <a:srgbClr val="333399"/>
                </a:solidFill>
              </a:rPr>
              <a:t>11</a:t>
            </a:r>
            <a:r>
              <a:rPr lang="en-GB" sz="2400" dirty="0" smtClean="0">
                <a:solidFill>
                  <a:srgbClr val="333399"/>
                </a:solidFill>
              </a:rPr>
              <a:t>-10</a:t>
            </a:r>
            <a:r>
              <a:rPr lang="en-GB" sz="2400" baseline="30000" dirty="0" smtClean="0">
                <a:solidFill>
                  <a:srgbClr val="333399"/>
                </a:solidFill>
              </a:rPr>
              <a:t>13</a:t>
            </a:r>
            <a:r>
              <a:rPr lang="en-GB" sz="2400" dirty="0" smtClean="0">
                <a:solidFill>
                  <a:srgbClr val="333399"/>
                </a:solidFill>
              </a:rPr>
              <a:t> cm </a:t>
            </a:r>
            <a:r>
              <a:rPr lang="en-GB" sz="2400" dirty="0">
                <a:solidFill>
                  <a:srgbClr val="333399"/>
                </a:solidFill>
              </a:rPr>
              <a:t>could </a:t>
            </a:r>
            <a:endParaRPr lang="en-GB" sz="2400" dirty="0" smtClean="0">
              <a:solidFill>
                <a:srgbClr val="333399"/>
              </a:solidFill>
            </a:endParaRPr>
          </a:p>
          <a:p>
            <a:pPr algn="l"/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smtClean="0">
                <a:solidFill>
                  <a:srgbClr val="333399"/>
                </a:solidFill>
              </a:rPr>
              <a:t>   account for the observed spectra of </a:t>
            </a:r>
            <a:r>
              <a:rPr lang="en-GB" sz="2400" dirty="0">
                <a:solidFill>
                  <a:srgbClr val="333399"/>
                </a:solidFill>
              </a:rPr>
              <a:t>the prompt </a:t>
            </a:r>
            <a:r>
              <a:rPr lang="en-GB" sz="2400" dirty="0" smtClean="0">
                <a:solidFill>
                  <a:srgbClr val="333399"/>
                </a:solidFill>
              </a:rPr>
              <a:t>GRB</a:t>
            </a:r>
          </a:p>
          <a:p>
            <a:pPr algn="l"/>
            <a:r>
              <a:rPr lang="en-GB" sz="2400" dirty="0">
                <a:solidFill>
                  <a:srgbClr val="333399"/>
                </a:solidFill>
              </a:rPr>
              <a:t> </a:t>
            </a:r>
            <a:r>
              <a:rPr lang="en-GB" sz="2400" dirty="0" smtClean="0">
                <a:solidFill>
                  <a:srgbClr val="333399"/>
                </a:solidFill>
              </a:rPr>
              <a:t>    </a:t>
            </a:r>
            <a:r>
              <a:rPr lang="en-GB" sz="2400" dirty="0">
                <a:solidFill>
                  <a:srgbClr val="333399"/>
                </a:solidFill>
              </a:rPr>
              <a:t>emission </a:t>
            </a:r>
            <a:r>
              <a:rPr lang="en-GB" sz="2400" dirty="0" smtClean="0">
                <a:solidFill>
                  <a:srgbClr val="333399"/>
                </a:solidFill>
              </a:rPr>
              <a:t>(</a:t>
            </a:r>
            <a:r>
              <a:rPr lang="en-GB" sz="2400" dirty="0" err="1" smtClean="0">
                <a:solidFill>
                  <a:srgbClr val="333399"/>
                </a:solidFill>
              </a:rPr>
              <a:t>Giannios</a:t>
            </a:r>
            <a:r>
              <a:rPr lang="en-GB" sz="2400" dirty="0" smtClean="0">
                <a:solidFill>
                  <a:srgbClr val="333399"/>
                </a:solidFill>
              </a:rPr>
              <a:t> &amp; </a:t>
            </a:r>
            <a:r>
              <a:rPr lang="en-GB" sz="2400" dirty="0" err="1" smtClean="0">
                <a:solidFill>
                  <a:srgbClr val="333399"/>
                </a:solidFill>
              </a:rPr>
              <a:t>Spruit</a:t>
            </a:r>
            <a:r>
              <a:rPr lang="en-GB" sz="2400" dirty="0" smtClean="0">
                <a:solidFill>
                  <a:srgbClr val="333399"/>
                </a:solidFill>
              </a:rPr>
              <a:t> ‘07; </a:t>
            </a:r>
            <a:r>
              <a:rPr lang="en-GB" sz="2400" dirty="0" err="1" smtClean="0">
                <a:solidFill>
                  <a:srgbClr val="333399"/>
                </a:solidFill>
              </a:rPr>
              <a:t>Giannios</a:t>
            </a:r>
            <a:r>
              <a:rPr lang="en-GB" sz="2400" dirty="0" smtClean="0">
                <a:solidFill>
                  <a:srgbClr val="333399"/>
                </a:solidFill>
              </a:rPr>
              <a:t> ‘08).</a:t>
            </a:r>
            <a:endParaRPr lang="en-GB" sz="24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88925" y="1651704"/>
            <a:ext cx="87344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solidFill>
                  <a:schemeClr val="accent2"/>
                </a:solidFill>
              </a:rPr>
              <a:t>2.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Even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though efficient transformation of the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Poynting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into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 the kinetic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energy is possible in principle, the conditions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are rather restrictive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40729" y="4307612"/>
            <a:ext cx="88677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4.  Alternating fields are efficiently dissipated via the Rayleigh-</a:t>
            </a:r>
          </a:p>
          <a:p>
            <a:pPr algn="l" rtl="0" eaLnBrk="1" hangingPunct="1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Taylor instability. The necessary effective gravity is self-</a:t>
            </a:r>
          </a:p>
          <a:p>
            <a:pPr algn="l" rtl="0" eaLnBrk="1" hangingPunct="1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consistently maintained because magnetic dissipation results</a:t>
            </a:r>
          </a:p>
          <a:p>
            <a:pPr algn="l" rtl="0" eaLnBrk="1" hangingPunct="1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in the acceleration of the flow. 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9512" y="5838363"/>
            <a:ext cx="8718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5. Magnetic dissipation naturally provides high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radiative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             efficiency and strong variability necessary to fit observations.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598738" y="65088"/>
            <a:ext cx="2125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Conclusions</a:t>
            </a:r>
          </a:p>
        </p:txBody>
      </p:sp>
      <p:sp>
        <p:nvSpPr>
          <p:cNvPr id="35848" name="TextBox 1"/>
          <p:cNvSpPr txBox="1">
            <a:spLocks noChangeArrowheads="1"/>
          </p:cNvSpPr>
          <p:nvPr/>
        </p:nvSpPr>
        <p:spPr bwMode="auto">
          <a:xfrm>
            <a:off x="251520" y="2852936"/>
            <a:ext cx="8378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Dissipation (reconnection) is necessary in order to utilize</a:t>
            </a:r>
          </a:p>
          <a:p>
            <a:pPr algn="l" rtl="0" eaLnBrk="1" hangingPunct="1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    the EM energy of the outflow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. This implies either global</a:t>
            </a:r>
          </a:p>
          <a:p>
            <a:pPr algn="l" rtl="0" eaLnBrk="1" hangingPunct="1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   MHD instability ( kink) or alternating fields </a:t>
            </a:r>
            <a:r>
              <a:rPr lang="en-GB" sz="2400" dirty="0" err="1" smtClean="0">
                <a:solidFill>
                  <a:schemeClr val="accent2">
                    <a:lumMod val="75000"/>
                  </a:schemeClr>
                </a:solidFill>
              </a:rPr>
              <a:t>preexisted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in</a:t>
            </a:r>
          </a:p>
          <a:p>
            <a:pPr algn="l" rtl="0" eaLnBrk="1" hangingPunct="1"/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     the flow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3528" y="653787"/>
            <a:ext cx="8734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solidFill>
                  <a:schemeClr val="accent2"/>
                </a:solidFill>
              </a:rPr>
              <a:t>1.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All relativistic astrophysical outflows may be magnetically          driven. Then they are initially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Poynting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dominated.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324813" y="116632"/>
            <a:ext cx="64155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990000"/>
                </a:solidFill>
              </a:rPr>
              <a:t>Ubiquity </a:t>
            </a:r>
            <a:r>
              <a:rPr lang="en-US" sz="2400" dirty="0">
                <a:solidFill>
                  <a:srgbClr val="990000"/>
                </a:solidFill>
              </a:rPr>
              <a:t>of relativistic </a:t>
            </a:r>
            <a:r>
              <a:rPr lang="en-US" sz="2400" dirty="0" smtClean="0">
                <a:solidFill>
                  <a:srgbClr val="990000"/>
                </a:solidFill>
              </a:rPr>
              <a:t>outflows in astrophysics</a:t>
            </a:r>
            <a:endParaRPr lang="en-US" sz="2400" dirty="0">
              <a:solidFill>
                <a:srgbClr val="990000"/>
              </a:solidFill>
            </a:endParaRP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3" t="3448" r="8046" b="8046"/>
          <a:stretch>
            <a:fillRect/>
          </a:stretch>
        </p:blipFill>
        <p:spPr bwMode="auto">
          <a:xfrm>
            <a:off x="6084168" y="3735507"/>
            <a:ext cx="2694987" cy="300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Picture 2" descr="D:\Documents\talks\jets\m87_co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6504" y="620688"/>
            <a:ext cx="4499992" cy="30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My Documents\My Pictures\cr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2004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79890" y="3228489"/>
            <a:ext cx="24160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Crab nebula in X-rays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66861" y="13407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 87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3625006"/>
            <a:ext cx="2900338" cy="29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39552" y="6488509"/>
            <a:ext cx="201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GRB lightcurves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848" y="4266962"/>
            <a:ext cx="2467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dirty="0" smtClean="0">
                <a:solidFill>
                  <a:srgbClr val="002060"/>
                </a:solidFill>
              </a:rPr>
              <a:t>elativistic outflows are associated with: </a:t>
            </a:r>
          </a:p>
          <a:p>
            <a:pPr algn="l" rtl="0"/>
            <a:r>
              <a:rPr lang="en-US" dirty="0">
                <a:solidFill>
                  <a:srgbClr val="002060"/>
                </a:solidFill>
              </a:rPr>
              <a:t>q</a:t>
            </a:r>
            <a:r>
              <a:rPr lang="en-US" dirty="0" smtClean="0">
                <a:solidFill>
                  <a:srgbClr val="002060"/>
                </a:solidFill>
              </a:rPr>
              <a:t>uasars and AGNs</a:t>
            </a:r>
          </a:p>
          <a:p>
            <a:pPr algn="l" rtl="0"/>
            <a:r>
              <a:rPr lang="en-US" dirty="0">
                <a:solidFill>
                  <a:srgbClr val="002060"/>
                </a:solidFill>
              </a:rPr>
              <a:t>p</a:t>
            </a:r>
            <a:r>
              <a:rPr lang="en-US" dirty="0" smtClean="0">
                <a:solidFill>
                  <a:srgbClr val="002060"/>
                </a:solidFill>
              </a:rPr>
              <a:t>ulsars</a:t>
            </a:r>
          </a:p>
          <a:p>
            <a:pPr algn="l" rtl="0"/>
            <a:r>
              <a:rPr lang="en-US" dirty="0" smtClean="0">
                <a:solidFill>
                  <a:srgbClr val="002060"/>
                </a:solidFill>
              </a:rPr>
              <a:t>GRBs</a:t>
            </a:r>
          </a:p>
          <a:p>
            <a:pPr algn="l" rtl="0"/>
            <a:r>
              <a:rPr lang="en-US" dirty="0" err="1" smtClean="0">
                <a:solidFill>
                  <a:srgbClr val="002060"/>
                </a:solidFill>
              </a:rPr>
              <a:t>microquasars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1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8610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u="sng" dirty="0" smtClean="0">
              <a:solidFill>
                <a:srgbClr val="66FF99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endParaRPr lang="en-US" sz="2000" u="sng" dirty="0" smtClean="0"/>
          </a:p>
        </p:txBody>
      </p: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107504" y="6351711"/>
            <a:ext cx="903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990000"/>
                </a:solidFill>
              </a:rPr>
              <a:t>Rotation twists up field into </a:t>
            </a:r>
            <a:r>
              <a:rPr lang="en-US" sz="2400" dirty="0" err="1" smtClean="0">
                <a:solidFill>
                  <a:srgbClr val="990000"/>
                </a:solidFill>
              </a:rPr>
              <a:t>toroidal</a:t>
            </a:r>
            <a:r>
              <a:rPr lang="en-US" sz="2400" dirty="0" smtClean="0">
                <a:solidFill>
                  <a:srgbClr val="990000"/>
                </a:solidFill>
              </a:rPr>
              <a:t> component, slowing rotation</a:t>
            </a:r>
            <a:endParaRPr lang="en-US" sz="2400" dirty="0">
              <a:solidFill>
                <a:srgbClr val="990000"/>
              </a:solidFill>
            </a:endParaRPr>
          </a:p>
        </p:txBody>
      </p:sp>
      <p:sp>
        <p:nvSpPr>
          <p:cNvPr id="11278" name="Rectangle 2"/>
          <p:cNvSpPr>
            <a:spLocks noChangeArrowheads="1"/>
          </p:cNvSpPr>
          <p:nvPr/>
        </p:nvSpPr>
        <p:spPr bwMode="auto">
          <a:xfrm>
            <a:off x="1259632" y="371559"/>
            <a:ext cx="6948388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/>
            <a:r>
              <a:rPr lang="en-US" sz="3200" dirty="0">
                <a:solidFill>
                  <a:schemeClr val="accent2"/>
                </a:solidFill>
              </a:rPr>
              <a:t>   All relativistic </a:t>
            </a:r>
            <a:r>
              <a:rPr lang="en-US" sz="3200" dirty="0" smtClean="0">
                <a:solidFill>
                  <a:schemeClr val="accent2"/>
                </a:solidFill>
              </a:rPr>
              <a:t>astrophysical outflows may be </a:t>
            </a:r>
            <a:r>
              <a:rPr lang="en-US" sz="3200" dirty="0">
                <a:solidFill>
                  <a:schemeClr val="accent2"/>
                </a:solidFill>
              </a:rPr>
              <a:t>connected by a common basic mechanism: </a:t>
            </a:r>
            <a:r>
              <a:rPr lang="en-US" sz="3200" dirty="0">
                <a:solidFill>
                  <a:srgbClr val="990000"/>
                </a:solidFill>
              </a:rPr>
              <a:t>acceleration by rotating, twisted magnetic fields</a:t>
            </a:r>
          </a:p>
          <a:p>
            <a:pPr algn="ctr"/>
            <a:endParaRPr lang="en-US" sz="3200" dirty="0">
              <a:solidFill>
                <a:schemeClr val="accent2"/>
              </a:solidFill>
            </a:endParaRPr>
          </a:p>
          <a:p>
            <a:pPr lvl="1" algn="ctr"/>
            <a:endParaRPr lang="en-US" sz="2800" dirty="0">
              <a:solidFill>
                <a:srgbClr val="66FF99"/>
              </a:solidFill>
            </a:endParaRPr>
          </a:p>
        </p:txBody>
      </p:sp>
      <p:pic>
        <p:nvPicPr>
          <p:cNvPr id="15" name="Picture 2" descr="wi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264" y="2492896"/>
            <a:ext cx="45720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196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8610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u="sng" dirty="0" smtClean="0">
              <a:solidFill>
                <a:srgbClr val="66FF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u="sng" dirty="0" smtClean="0"/>
          </a:p>
        </p:txBody>
      </p:sp>
      <p:pic>
        <p:nvPicPr>
          <p:cNvPr id="15" name="Picture 2" descr="wi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2208" y="260648"/>
            <a:ext cx="45720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195736" y="3861048"/>
            <a:ext cx="5219576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dirty="0">
              <a:solidFill>
                <a:schemeClr val="accent2"/>
              </a:solidFill>
            </a:endParaRPr>
          </a:p>
          <a:p>
            <a:pPr algn="l"/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		</a:t>
            </a:r>
            <a:endParaRPr lang="en-US" sz="2000" dirty="0">
              <a:solidFill>
                <a:schemeClr val="accent2"/>
              </a:solidFill>
              <a:sym typeface="Symbol" pitchFamily="18" charset="2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Relativistic </a:t>
            </a:r>
            <a:r>
              <a:rPr lang="en-US" sz="2400" dirty="0" smtClean="0">
                <a:solidFill>
                  <a:srgbClr val="C00000"/>
                </a:solidFill>
                <a:sym typeface="Symbol" pitchFamily="18" charset="2"/>
              </a:rPr>
              <a:t>flow, </a:t>
            </a:r>
            <a:r>
              <a:rPr lang="en-US" sz="2400" dirty="0" err="1" smtClean="0">
                <a:solidFill>
                  <a:srgbClr val="C00000"/>
                </a:solidFill>
                <a:sym typeface="Symbol" pitchFamily="18" charset="2"/>
              </a:rPr>
              <a:t>E</a:t>
            </a:r>
            <a:r>
              <a:rPr lang="en-US" sz="2400" baseline="-25000" dirty="0" err="1" smtClean="0">
                <a:solidFill>
                  <a:srgbClr val="C00000"/>
                </a:solidFill>
                <a:sym typeface="Symbol" pitchFamily="18" charset="2"/>
              </a:rPr>
              <a:t>kinetic</a:t>
            </a:r>
            <a:r>
              <a:rPr lang="en-US" sz="2400" dirty="0" smtClean="0">
                <a:solidFill>
                  <a:srgbClr val="C00000"/>
                </a:solidFill>
                <a:sym typeface="Symbol" pitchFamily="18" charset="2"/>
              </a:rPr>
              <a:t>&gt;&gt; mc</a:t>
            </a:r>
            <a:r>
              <a:rPr lang="en-US" sz="2400" baseline="30000" dirty="0" smtClean="0">
                <a:solidFill>
                  <a:srgbClr val="C00000"/>
                </a:solidFill>
                <a:sym typeface="Symbol" pitchFamily="18" charset="2"/>
              </a:rPr>
              <a:t>2</a:t>
            </a:r>
            <a:r>
              <a:rPr lang="en-US" sz="2400" dirty="0" smtClean="0">
                <a:solidFill>
                  <a:srgbClr val="C00000"/>
                </a:solidFill>
                <a:sym typeface="Symbol" pitchFamily="18" charset="2"/>
              </a:rPr>
              <a:t>, is 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produced </a:t>
            </a:r>
            <a:r>
              <a:rPr lang="en-US" sz="2400" dirty="0" smtClean="0">
                <a:solidFill>
                  <a:srgbClr val="C00000"/>
                </a:solidFill>
                <a:sym typeface="Symbol" pitchFamily="18" charset="2"/>
              </a:rPr>
              <a:t>if the filed lines transfer the rotational energy to a low density plasma 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such that B</a:t>
            </a:r>
            <a:r>
              <a:rPr lang="en-US" sz="2400" baseline="30000" dirty="0">
                <a:solidFill>
                  <a:srgbClr val="C00000"/>
                </a:solidFill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&gt;&gt;4</a:t>
            </a:r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baseline="30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  <a:sym typeface="Symbol" pitchFamily="18" charset="2"/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r>
              <a:rPr lang="en-US" dirty="0">
                <a:sym typeface="Symbol" pitchFamily="18" charset="2"/>
              </a:rPr>
              <a:t>	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411760" y="6207397"/>
            <a:ext cx="4905375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Rotational energy    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Poynting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     ?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958371" y="6438378"/>
            <a:ext cx="3425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6597055" y="6423421"/>
            <a:ext cx="3425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 rot="19355711">
            <a:off x="2084313" y="711285"/>
            <a:ext cx="14557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Ideal MHD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8008" y="188640"/>
            <a:ext cx="2404826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k</a:t>
            </a:r>
            <a:r>
              <a:rPr lang="en-US" sz="2800" dirty="0" smtClean="0">
                <a:solidFill>
                  <a:srgbClr val="C00000"/>
                </a:solidFill>
              </a:rPr>
              <a:t>inetic energy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0886" y="1196752"/>
            <a:ext cx="2585964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</a:rPr>
              <a:t>t</a:t>
            </a:r>
            <a:r>
              <a:rPr lang="en-US" sz="2800" dirty="0" smtClean="0">
                <a:solidFill>
                  <a:srgbClr val="C00000"/>
                </a:solidFill>
              </a:rPr>
              <a:t>hermal energy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0886" y="2303294"/>
            <a:ext cx="3546164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</a:rPr>
              <a:t>n</a:t>
            </a:r>
            <a:r>
              <a:rPr lang="en-US" sz="2800" dirty="0" smtClean="0">
                <a:solidFill>
                  <a:srgbClr val="C00000"/>
                </a:solidFill>
              </a:rPr>
              <a:t>on-thermal particles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0716" y="1537628"/>
            <a:ext cx="1566454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C00000"/>
                </a:solidFill>
              </a:rPr>
              <a:t>radiation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25740" y="2496959"/>
            <a:ext cx="50065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n-US" sz="2000" dirty="0">
              <a:solidFill>
                <a:schemeClr val="accent2"/>
              </a:solidFill>
            </a:endParaRPr>
          </a:p>
          <a:p>
            <a:pPr algn="l" eaLnBrk="1" hangingPunct="1"/>
            <a:endParaRPr lang="en-US" sz="2400" dirty="0">
              <a:solidFill>
                <a:schemeClr val="accent2"/>
              </a:solidFill>
            </a:endParaRPr>
          </a:p>
          <a:p>
            <a:pPr algn="l" eaLnBrk="1" hangingPunct="1"/>
            <a:endParaRPr lang="en-US" sz="2400" dirty="0">
              <a:solidFill>
                <a:schemeClr val="accent2"/>
              </a:solidFill>
            </a:endParaRPr>
          </a:p>
          <a:p>
            <a:pPr algn="l" rtl="0" eaLnBrk="1" hangingPunct="1"/>
            <a:r>
              <a:rPr lang="en-US" sz="2400" dirty="0" smtClean="0">
                <a:solidFill>
                  <a:schemeClr val="accent2"/>
                </a:solidFill>
              </a:rPr>
              <a:t>What is the fate of the EM energy?</a:t>
            </a:r>
            <a:endParaRPr lang="en-US" sz="2400" dirty="0">
              <a:solidFill>
                <a:srgbClr val="CC0066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41350" y="5732065"/>
            <a:ext cx="738663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/>
              <a:t>    </a:t>
            </a:r>
            <a:r>
              <a:rPr lang="en-US" sz="2400" dirty="0" smtClean="0">
                <a:solidFill>
                  <a:srgbClr val="660033"/>
                </a:solidFill>
              </a:rPr>
              <a:t> Where and how </a:t>
            </a:r>
            <a:r>
              <a:rPr lang="en-US" sz="2400" dirty="0" smtClean="0">
                <a:solidFill>
                  <a:srgbClr val="660033"/>
                </a:solidFill>
                <a:latin typeface="Symbol" pitchFamily="18" charset="2"/>
              </a:rPr>
              <a:t>s </a:t>
            </a:r>
            <a:r>
              <a:rPr lang="en-US" sz="2400" dirty="0" smtClean="0">
                <a:solidFill>
                  <a:srgbClr val="660033"/>
                </a:solidFill>
                <a:latin typeface="+mj-lt"/>
              </a:rPr>
              <a:t>decreases from &gt;&gt;1 to &lt;&lt;1?</a:t>
            </a:r>
            <a:endParaRPr lang="en-US" sz="2400" dirty="0" smtClean="0">
              <a:solidFill>
                <a:srgbClr val="660033"/>
              </a:solidFill>
            </a:endParaRPr>
          </a:p>
          <a:p>
            <a:pPr algn="l" eaLnBrk="1" hangingPunct="1">
              <a:defRPr/>
            </a:pPr>
            <a:endParaRPr lang="en-US" sz="2400" dirty="0" smtClean="0">
              <a:solidFill>
                <a:srgbClr val="FF66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64360296"/>
              </p:ext>
            </p:extLst>
          </p:nvPr>
        </p:nvGraphicFramePr>
        <p:xfrm>
          <a:off x="2446338" y="4581128"/>
          <a:ext cx="3133725" cy="885825"/>
        </p:xfrm>
        <a:graphic>
          <a:graphicData uri="http://schemas.openxmlformats.org/presentationml/2006/ole">
            <p:oleObj spid="_x0000_s49194" name="משוואה" r:id="rId3" imgW="1485900" imgH="419100" progId="Equation.3">
              <p:embed/>
            </p:oleObj>
          </a:graphicData>
        </a:graphic>
      </p:graphicFrame>
      <p:cxnSp>
        <p:nvCxnSpPr>
          <p:cNvPr id="11" name="Straight Arrow Connector 10"/>
          <p:cNvCxnSpPr>
            <a:stCxn id="2" idx="3"/>
            <a:endCxn id="3" idx="1"/>
          </p:cNvCxnSpPr>
          <p:nvPr/>
        </p:nvCxnSpPr>
        <p:spPr bwMode="auto">
          <a:xfrm flipV="1">
            <a:off x="2350426" y="450250"/>
            <a:ext cx="1267582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2" idx="3"/>
            <a:endCxn id="4" idx="1"/>
          </p:cNvCxnSpPr>
          <p:nvPr/>
        </p:nvCxnSpPr>
        <p:spPr bwMode="auto">
          <a:xfrm>
            <a:off x="2350426" y="1386354"/>
            <a:ext cx="1230460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350426" y="1537628"/>
            <a:ext cx="1230460" cy="10272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3" idx="2"/>
          </p:cNvCxnSpPr>
          <p:nvPr/>
        </p:nvCxnSpPr>
        <p:spPr bwMode="auto">
          <a:xfrm>
            <a:off x="4820421" y="711860"/>
            <a:ext cx="0" cy="4848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endCxn id="3" idx="3"/>
          </p:cNvCxnSpPr>
          <p:nvPr/>
        </p:nvCxnSpPr>
        <p:spPr bwMode="auto">
          <a:xfrm flipH="1">
            <a:off x="6022834" y="450250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6598898" y="450250"/>
            <a:ext cx="0" cy="1853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4" idx="3"/>
            <a:endCxn id="6" idx="1"/>
          </p:cNvCxnSpPr>
          <p:nvPr/>
        </p:nvCxnSpPr>
        <p:spPr bwMode="auto">
          <a:xfrm>
            <a:off x="6166850" y="1458362"/>
            <a:ext cx="1313866" cy="340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127050" y="2060848"/>
            <a:ext cx="912008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07504" y="1124744"/>
            <a:ext cx="224292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Poynting</a:t>
            </a:r>
            <a:r>
              <a:rPr lang="en-US" sz="2800" dirty="0" smtClean="0">
                <a:solidFill>
                  <a:srgbClr val="C00000"/>
                </a:solidFill>
              </a:rPr>
              <a:t> flux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2382558" y="174068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Dissipation</a:t>
            </a:r>
            <a:endParaRPr lang="en-GB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61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650" name="Rectangle 1"/>
              <p:cNvSpPr>
                <a:spLocks noChangeArrowheads="1"/>
              </p:cNvSpPr>
              <p:nvPr/>
            </p:nvSpPr>
            <p:spPr bwMode="auto">
              <a:xfrm>
                <a:off x="250825" y="1643316"/>
                <a:ext cx="8497888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 rtl="0"/>
                <a:r>
                  <a:rPr lang="en-GB" sz="2400" dirty="0" smtClean="0">
                    <a:solidFill>
                      <a:srgbClr val="333399"/>
                    </a:solidFill>
                  </a:rPr>
                  <a:t>The flow could be accelerated till </a:t>
                </a:r>
                <a:r>
                  <a:rPr lang="en-GB" sz="2400" dirty="0">
                    <a:solidFill>
                      <a:srgbClr val="333399"/>
                    </a:solidFill>
                    <a:latin typeface="Symbol" pitchFamily="18" charset="2"/>
                  </a:rPr>
                  <a:t>s~1</a:t>
                </a:r>
                <a:r>
                  <a:rPr lang="en-GB" sz="2400" dirty="0">
                    <a:solidFill>
                      <a:srgbClr val="333399"/>
                    </a:solidFill>
                  </a:rPr>
                  <a:t> provided it is confined</a:t>
                </a:r>
              </a:p>
              <a:p>
                <a:pPr algn="l" rtl="0"/>
                <a:r>
                  <a:rPr lang="en-GB" sz="2400" dirty="0">
                    <a:solidFill>
                      <a:srgbClr val="333399"/>
                    </a:solidFill>
                  </a:rPr>
                  <a:t>by an external pressure, which decreases with distance but</a:t>
                </a:r>
              </a:p>
              <a:p>
                <a:pPr algn="l" rtl="0"/>
                <a:r>
                  <a:rPr lang="en-GB" sz="2400" dirty="0">
                    <a:solidFill>
                      <a:srgbClr val="333399"/>
                    </a:solidFill>
                  </a:rPr>
                  <a:t>not too fast</a:t>
                </a:r>
                <a:r>
                  <a:rPr lang="en-GB" sz="2400" dirty="0" smtClean="0">
                    <a:solidFill>
                      <a:srgbClr val="333399"/>
                    </a:solidFill>
                  </a:rPr>
                  <a:t>. The condition for efficient acceleration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𝛾𝜃</m:t>
                    </m:r>
                    <m:r>
                      <a:rPr lang="en-GB" sz="240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0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GB" sz="2400" dirty="0" smtClean="0">
                    <a:solidFill>
                      <a:srgbClr val="333399"/>
                    </a:solidFill>
                  </a:rPr>
                  <a:t> The optimal pressure distribution: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GB" sz="2400" dirty="0">
                  <a:solidFill>
                    <a:srgbClr val="333399"/>
                  </a:solidFill>
                </a:endParaRPr>
              </a:p>
            </p:txBody>
          </p:sp>
        </mc:Choice>
        <mc:Fallback>
          <p:sp>
            <p:nvSpPr>
              <p:cNvPr id="27650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1643316"/>
                <a:ext cx="8497888" cy="156966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76" t="-3113" b="-85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179512" y="3640956"/>
                <a:ext cx="8713788" cy="23083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 rtl="0">
                  <a:defRPr/>
                </a:pPr>
                <a:r>
                  <a:rPr lang="en-GB" sz="2400" dirty="0" smtClean="0">
                    <a:solidFill>
                      <a:srgbClr val="333399"/>
                    </a:solidFill>
                  </a:rPr>
                  <a:t>The acceleration zone is very extended; </a:t>
                </a:r>
                <a:r>
                  <a:rPr lang="en-GB" sz="2400" dirty="0" err="1" smtClean="0">
                    <a:solidFill>
                      <a:srgbClr val="333399"/>
                    </a:solidFill>
                    <a:latin typeface="Symbol" pitchFamily="18" charset="2"/>
                  </a:rPr>
                  <a:t>g</a:t>
                </a:r>
                <a:r>
                  <a:rPr lang="en-GB" sz="2400" baseline="-25000" dirty="0" err="1" smtClean="0">
                    <a:solidFill>
                      <a:srgbClr val="333399"/>
                    </a:solidFill>
                    <a:latin typeface="+mj-lt"/>
                  </a:rPr>
                  <a:t>max</a:t>
                </a:r>
                <a:r>
                  <a:rPr lang="en-GB" sz="2400" dirty="0" smtClean="0">
                    <a:solidFill>
                      <a:srgbClr val="333399"/>
                    </a:solidFill>
                  </a:rPr>
                  <a:t> is achieved at</a:t>
                </a:r>
              </a:p>
              <a:p>
                <a:pPr algn="l" rt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333399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sz="2400" b="0" i="1" smtClean="0">
                          <a:solidFill>
                            <a:srgbClr val="333399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3333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333399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33339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33339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333399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  <m:sup>
                          <m:r>
                            <a:rPr lang="en-US" sz="2400" b="0" i="1" smtClean="0">
                              <a:solidFill>
                                <a:srgbClr val="333399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333399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333399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333399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333399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GB" sz="2400" dirty="0">
                  <a:solidFill>
                    <a:srgbClr val="333399"/>
                  </a:solidFill>
                </a:endParaRPr>
              </a:p>
              <a:p>
                <a:pPr algn="l" rtl="0">
                  <a:defRPr/>
                </a:pPr>
                <a:r>
                  <a:rPr lang="en-GB" sz="2400" dirty="0">
                    <a:solidFill>
                      <a:srgbClr val="333399"/>
                    </a:solidFill>
                  </a:rPr>
                  <a:t>O</a:t>
                </a:r>
                <a:r>
                  <a:rPr lang="en-GB" sz="2400" dirty="0" smtClean="0">
                    <a:solidFill>
                      <a:srgbClr val="333399"/>
                    </a:solidFill>
                  </a:rPr>
                  <a:t>ne </a:t>
                </a:r>
                <a:r>
                  <a:rPr lang="en-GB" sz="2400" dirty="0">
                    <a:solidFill>
                      <a:srgbClr val="333399"/>
                    </a:solidFill>
                  </a:rPr>
                  <a:t>has to ensure that the conditions for acceleration are fulfilled all along the way. </a:t>
                </a:r>
                <a:endParaRPr lang="en-GB" sz="2400" dirty="0" smtClean="0">
                  <a:solidFill>
                    <a:srgbClr val="333399"/>
                  </a:solidFill>
                </a:endParaRPr>
              </a:p>
              <a:p>
                <a:pPr algn="l" rtl="0">
                  <a:defRPr/>
                </a:pPr>
                <a:r>
                  <a:rPr lang="en-GB" sz="2400" dirty="0" smtClean="0">
                    <a:solidFill>
                      <a:srgbClr val="333399"/>
                    </a:solidFill>
                  </a:rPr>
                  <a:t>Transition </a:t>
                </a:r>
                <a:r>
                  <a:rPr lang="en-GB" sz="2400" dirty="0">
                    <a:solidFill>
                      <a:srgbClr val="333399"/>
                    </a:solidFill>
                  </a:rPr>
                  <a:t>to the matter dominated stage, </a:t>
                </a:r>
                <a:r>
                  <a:rPr lang="en-GB" sz="2400" dirty="0">
                    <a:solidFill>
                      <a:srgbClr val="333399"/>
                    </a:solidFill>
                    <a:latin typeface="Symbol" pitchFamily="18" charset="2"/>
                  </a:rPr>
                  <a:t>s~0.1, </a:t>
                </a:r>
                <a:r>
                  <a:rPr lang="en-GB" sz="2400" dirty="0">
                    <a:solidFill>
                      <a:srgbClr val="333399"/>
                    </a:solidFill>
                    <a:latin typeface="+mj-lt"/>
                  </a:rPr>
                  <a:t>could occur only at an unreasonably large scale.</a:t>
                </a:r>
                <a:endParaRPr lang="en-GB" sz="2400" dirty="0">
                  <a:solidFill>
                    <a:srgbClr val="333399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40956"/>
                <a:ext cx="8713788" cy="230832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49" t="-2111" b="-5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95288" y="260648"/>
            <a:ext cx="8423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800">
                <a:solidFill>
                  <a:srgbClr val="C00000"/>
                </a:solidFill>
              </a:rPr>
              <a:t>To summarize the dissipationless MHD acceleration</a:t>
            </a:r>
            <a:endParaRPr lang="en-GB" sz="280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8520" y="758709"/>
            <a:ext cx="8567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</a:t>
            </a:r>
            <a:r>
              <a:rPr lang="en-GB" sz="2000" dirty="0" err="1"/>
              <a:t>Tchekhovskoy</a:t>
            </a:r>
            <a:r>
              <a:rPr lang="en-GB" sz="2000" dirty="0"/>
              <a:t> et al </a:t>
            </a:r>
            <a:r>
              <a:rPr lang="en-GB" sz="2000" dirty="0" smtClean="0"/>
              <a:t>‘08,’09</a:t>
            </a:r>
            <a:r>
              <a:rPr lang="en-GB" sz="2000" dirty="0"/>
              <a:t>; </a:t>
            </a:r>
            <a:r>
              <a:rPr lang="en-GB" sz="2000" dirty="0" err="1"/>
              <a:t>Komissarov</a:t>
            </a:r>
            <a:r>
              <a:rPr lang="en-GB" sz="2000" dirty="0"/>
              <a:t> et al </a:t>
            </a:r>
            <a:r>
              <a:rPr lang="en-GB" sz="2000" dirty="0" smtClean="0"/>
              <a:t>‘09</a:t>
            </a:r>
            <a:r>
              <a:rPr lang="en-GB" sz="2000" dirty="0"/>
              <a:t>; </a:t>
            </a:r>
            <a:r>
              <a:rPr lang="en-GB" sz="2000" dirty="0" smtClean="0"/>
              <a:t>L ‘09,’10</a:t>
            </a:r>
            <a:r>
              <a:rPr lang="en-US" sz="2000" dirty="0"/>
              <a:t>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34924" y="4509120"/>
            <a:ext cx="910907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rgbClr val="C00000"/>
                </a:solidFill>
              </a:rPr>
              <a:t>GRBs: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Symbol" pitchFamily="18" charset="2"/>
              </a:rPr>
              <a:t>g~</a:t>
            </a:r>
            <a:r>
              <a:rPr lang="en-US" sz="2400" dirty="0" err="1">
                <a:solidFill>
                  <a:schemeClr val="accent2"/>
                </a:solidFill>
              </a:rPr>
              <a:t>few</a:t>
            </a:r>
            <a:r>
              <a:rPr lang="en-US" sz="2400" dirty="0">
                <a:solidFill>
                  <a:schemeClr val="accent2"/>
                </a:solidFill>
              </a:rPr>
              <a:t> 10</a:t>
            </a:r>
            <a:r>
              <a:rPr lang="en-US" sz="2400" baseline="30000" dirty="0">
                <a:solidFill>
                  <a:schemeClr val="accent2"/>
                </a:solidFill>
              </a:rPr>
              <a:t>2</a:t>
            </a:r>
            <a:r>
              <a:rPr lang="en-US" sz="2400" dirty="0">
                <a:solidFill>
                  <a:schemeClr val="accent2"/>
                </a:solidFill>
              </a:rPr>
              <a:t>;  minimal </a:t>
            </a:r>
            <a:r>
              <a:rPr lang="en-US" sz="2400" dirty="0" smtClean="0">
                <a:solidFill>
                  <a:schemeClr val="accent2"/>
                </a:solidFill>
              </a:rPr>
              <a:t>r</a:t>
            </a:r>
            <a:r>
              <a:rPr lang="en-US" sz="2400" dirty="0">
                <a:solidFill>
                  <a:schemeClr val="accent2"/>
                </a:solidFill>
              </a:rPr>
              <a:t>&gt;</a:t>
            </a:r>
            <a:r>
              <a:rPr lang="en-US" sz="2400" dirty="0" smtClean="0">
                <a:solidFill>
                  <a:schemeClr val="accent2"/>
                </a:solidFill>
              </a:rPr>
              <a:t>10</a:t>
            </a:r>
            <a:r>
              <a:rPr lang="en-US" sz="2400" baseline="30000" dirty="0" smtClean="0">
                <a:solidFill>
                  <a:schemeClr val="accent2"/>
                </a:solidFill>
              </a:rPr>
              <a:t>11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cm – marginally OK. 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algn="l" eaLnBrk="1" hangingPunct="1"/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  </a:t>
            </a:r>
            <a:r>
              <a:rPr lang="en-US" sz="2400" dirty="0" smtClean="0">
                <a:solidFill>
                  <a:srgbClr val="C00000"/>
                </a:solidFill>
              </a:rPr>
              <a:t>But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achromatic breaks in the afterglow light curves and 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algn="l" rtl="0" eaLnBrk="1" hangingPunct="1"/>
            <a:r>
              <a:rPr lang="en-US" sz="2400" dirty="0" smtClean="0">
                <a:solidFill>
                  <a:schemeClr val="accent2"/>
                </a:solidFill>
              </a:rPr>
              <a:t>    statistics </a:t>
            </a:r>
            <a:r>
              <a:rPr lang="en-US" sz="2400" dirty="0">
                <a:solidFill>
                  <a:schemeClr val="accent2"/>
                </a:solidFill>
              </a:rPr>
              <a:t>imply </a:t>
            </a:r>
            <a:r>
              <a:rPr lang="en-US" sz="2400" dirty="0" err="1">
                <a:solidFill>
                  <a:schemeClr val="accent2"/>
                </a:solidFill>
                <a:latin typeface="Symbol" pitchFamily="18" charset="2"/>
              </a:rPr>
              <a:t>gQ</a:t>
            </a:r>
            <a:r>
              <a:rPr lang="en-US" sz="2400" dirty="0">
                <a:solidFill>
                  <a:schemeClr val="accent2"/>
                </a:solidFill>
              </a:rPr>
              <a:t>&gt;&gt;1, </a:t>
            </a:r>
            <a:r>
              <a:rPr lang="en-US" sz="2400" dirty="0" smtClean="0">
                <a:solidFill>
                  <a:schemeClr val="accent2"/>
                </a:solidFill>
              </a:rPr>
              <a:t> which </a:t>
            </a:r>
            <a:r>
              <a:rPr lang="en-US" sz="2400" dirty="0">
                <a:solidFill>
                  <a:schemeClr val="accent2"/>
                </a:solidFill>
              </a:rPr>
              <a:t>is fulfilled only </a:t>
            </a:r>
            <a:r>
              <a:rPr lang="en-US" sz="2400" dirty="0" smtClean="0">
                <a:solidFill>
                  <a:schemeClr val="accent2"/>
                </a:solidFill>
              </a:rPr>
              <a:t>if </a:t>
            </a:r>
            <a:r>
              <a:rPr lang="en-US" sz="2400" dirty="0">
                <a:solidFill>
                  <a:schemeClr val="accent2"/>
                </a:solidFill>
              </a:rPr>
              <a:t>the flow remains </a:t>
            </a:r>
            <a:r>
              <a:rPr lang="en-US" sz="2400" dirty="0" smtClean="0">
                <a:solidFill>
                  <a:schemeClr val="accent2"/>
                </a:solidFill>
              </a:rPr>
              <a:t>     </a:t>
            </a:r>
          </a:p>
          <a:p>
            <a:pPr algn="l" rtl="0" eaLnBrk="1" hangingPunct="1"/>
            <a:r>
              <a:rPr lang="en-US" sz="2400" dirty="0" smtClean="0">
                <a:solidFill>
                  <a:schemeClr val="accent2"/>
                </a:solidFill>
              </a:rPr>
              <a:t>    </a:t>
            </a:r>
            <a:r>
              <a:rPr lang="en-US" sz="2400" dirty="0" err="1" smtClean="0">
                <a:solidFill>
                  <a:schemeClr val="accent2"/>
                </a:solidFill>
              </a:rPr>
              <a:t>Poynting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dominated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</a:p>
          <a:p>
            <a:pPr algn="l" eaLnBrk="1" hangingPunct="1"/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  Magnetic </a:t>
            </a:r>
            <a:r>
              <a:rPr lang="en-US" sz="2400" dirty="0">
                <a:solidFill>
                  <a:schemeClr val="accent2"/>
                </a:solidFill>
              </a:rPr>
              <a:t>dissipation is necessary.</a:t>
            </a:r>
            <a:r>
              <a:rPr lang="en-US" sz="2000" dirty="0"/>
              <a:t> </a:t>
            </a:r>
            <a:r>
              <a:rPr lang="en-US" sz="2000" dirty="0" smtClean="0"/>
              <a:t>  </a:t>
            </a:r>
            <a:endParaRPr lang="en-US" sz="2000" dirty="0"/>
          </a:p>
          <a:p>
            <a:pPr algn="l" rtl="0" eaLnBrk="1" hangingPunct="1"/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50" y="548680"/>
            <a:ext cx="79924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CC3300"/>
                </a:solidFill>
              </a:rPr>
              <a:t>AGNs: </a:t>
            </a:r>
            <a:r>
              <a:rPr lang="en-US" sz="2400" dirty="0">
                <a:solidFill>
                  <a:srgbClr val="333399"/>
                </a:solidFill>
                <a:latin typeface="Symbol" pitchFamily="18" charset="2"/>
              </a:rPr>
              <a:t>g~10 </a:t>
            </a:r>
            <a:r>
              <a:rPr lang="en-US" sz="2400" dirty="0">
                <a:solidFill>
                  <a:srgbClr val="333399"/>
                </a:solidFill>
                <a:latin typeface="+mn-lt"/>
              </a:rPr>
              <a:t>implies</a:t>
            </a:r>
            <a:r>
              <a:rPr lang="en-US" sz="2400" dirty="0">
                <a:solidFill>
                  <a:srgbClr val="333399"/>
                </a:solidFill>
                <a:latin typeface="Symbol" pitchFamily="18" charset="2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+mj-lt"/>
              </a:rPr>
              <a:t>the size of the confining zone </a:t>
            </a:r>
            <a:endParaRPr lang="en-US" sz="2400" dirty="0" smtClean="0">
              <a:solidFill>
                <a:srgbClr val="333399"/>
              </a:solidFill>
              <a:latin typeface="+mj-lt"/>
            </a:endParaRPr>
          </a:p>
          <a:p>
            <a:pPr algn="l" rtl="0">
              <a:defRPr/>
            </a:pPr>
            <a:r>
              <a:rPr lang="en-US" sz="2400" dirty="0" smtClean="0">
                <a:solidFill>
                  <a:srgbClr val="333399"/>
                </a:solidFill>
                <a:latin typeface="+mj-lt"/>
              </a:rPr>
              <a:t>                  r&gt;100R</a:t>
            </a:r>
            <a:r>
              <a:rPr lang="en-US" sz="2400" baseline="-25000" dirty="0" smtClean="0">
                <a:solidFill>
                  <a:srgbClr val="333399"/>
                </a:solidFill>
                <a:latin typeface="+mj-lt"/>
              </a:rPr>
              <a:t>g</a:t>
            </a:r>
            <a:r>
              <a:rPr lang="en-US" sz="2400" dirty="0" smtClean="0">
                <a:solidFill>
                  <a:srgbClr val="333399"/>
                </a:solidFill>
                <a:latin typeface="+mj-lt"/>
              </a:rPr>
              <a:t>~10</a:t>
            </a:r>
            <a:r>
              <a:rPr lang="en-US" sz="2400" baseline="30000" dirty="0" smtClean="0">
                <a:solidFill>
                  <a:srgbClr val="333399"/>
                </a:solidFill>
                <a:latin typeface="+mj-lt"/>
              </a:rPr>
              <a:t>16</a:t>
            </a:r>
            <a:r>
              <a:rPr lang="en-US" sz="2400" dirty="0" smtClean="0">
                <a:solidFill>
                  <a:srgbClr val="333399"/>
                </a:solidFill>
                <a:latin typeface="+mj-lt"/>
              </a:rPr>
              <a:t>cm</a:t>
            </a:r>
            <a:r>
              <a:rPr lang="en-US" sz="2400" dirty="0">
                <a:solidFill>
                  <a:srgbClr val="333399"/>
                </a:solidFill>
                <a:latin typeface="+mj-lt"/>
              </a:rPr>
              <a:t>.</a:t>
            </a:r>
          </a:p>
          <a:p>
            <a:pPr algn="l" rtl="0">
              <a:defRPr/>
            </a:pPr>
            <a:r>
              <a:rPr lang="en-US" sz="2400" dirty="0" smtClean="0">
                <a:solidFill>
                  <a:srgbClr val="333399"/>
                </a:solidFill>
                <a:latin typeface="+mj-lt"/>
              </a:rPr>
              <a:t>     </a:t>
            </a:r>
            <a:r>
              <a:rPr lang="en-US" sz="2400" dirty="0" smtClean="0">
                <a:solidFill>
                  <a:srgbClr val="333399"/>
                </a:solidFill>
                <a:latin typeface="Symbol" pitchFamily="18" charset="2"/>
              </a:rPr>
              <a:t> </a:t>
            </a:r>
            <a:endParaRPr lang="en-GB" sz="2400" dirty="0">
              <a:solidFill>
                <a:srgbClr val="333399"/>
              </a:solidFill>
            </a:endParaRPr>
          </a:p>
          <a:p>
            <a:pPr algn="l" rtl="0">
              <a:defRPr/>
            </a:pPr>
            <a:r>
              <a:rPr lang="en-US" sz="2400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Symbol" pitchFamily="18" charset="2"/>
              </a:rPr>
              <a:t> </a:t>
            </a:r>
            <a:endParaRPr lang="en-GB" sz="2400" dirty="0">
              <a:solidFill>
                <a:srgbClr val="CC33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8030" y="1268760"/>
            <a:ext cx="8856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accent2"/>
                </a:solidFill>
              </a:rPr>
              <a:t>The absence of bulk-</a:t>
            </a:r>
            <a:r>
              <a:rPr lang="en-US" sz="2400" dirty="0" err="1">
                <a:solidFill>
                  <a:schemeClr val="accent2"/>
                </a:solidFill>
              </a:rPr>
              <a:t>Comptonization</a:t>
            </a:r>
            <a:r>
              <a:rPr lang="en-US" sz="2400" dirty="0">
                <a:solidFill>
                  <a:schemeClr val="accent2"/>
                </a:solidFill>
              </a:rPr>
              <a:t> spectral signatures in </a:t>
            </a:r>
            <a:r>
              <a:rPr lang="en-US" sz="2400" dirty="0" err="1" smtClean="0">
                <a:solidFill>
                  <a:schemeClr val="accent2"/>
                </a:solidFill>
              </a:rPr>
              <a:t>blazars</a:t>
            </a:r>
            <a:r>
              <a:rPr lang="en-US" sz="2400" dirty="0" smtClean="0">
                <a:solidFill>
                  <a:schemeClr val="accent2"/>
                </a:solidFill>
              </a:rPr>
              <a:t> implies </a:t>
            </a:r>
            <a:r>
              <a:rPr lang="en-US" sz="2400" dirty="0">
                <a:solidFill>
                  <a:schemeClr val="accent2"/>
                </a:solidFill>
              </a:rPr>
              <a:t>that Lorentz factors  &gt;10 must be attained at </a:t>
            </a:r>
            <a:r>
              <a:rPr lang="en-US" sz="2400" dirty="0" smtClean="0">
                <a:solidFill>
                  <a:schemeClr val="accent2"/>
                </a:solidFill>
              </a:rPr>
              <a:t> least </a:t>
            </a:r>
            <a:r>
              <a:rPr lang="en-US" sz="2400" dirty="0">
                <a:solidFill>
                  <a:schemeClr val="accent2"/>
                </a:solidFill>
              </a:rPr>
              <a:t>on the </a:t>
            </a:r>
            <a:r>
              <a:rPr lang="en-US" sz="2400" dirty="0" smtClean="0">
                <a:solidFill>
                  <a:schemeClr val="accent2"/>
                </a:solidFill>
              </a:rPr>
              <a:t>scale 1000R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g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~ 10</a:t>
            </a:r>
            <a:r>
              <a:rPr lang="en-US" sz="2400" baseline="30000" dirty="0">
                <a:solidFill>
                  <a:schemeClr val="accent2"/>
                </a:solidFill>
              </a:rPr>
              <a:t>17</a:t>
            </a:r>
            <a:r>
              <a:rPr lang="en-US" sz="2400" dirty="0">
                <a:solidFill>
                  <a:schemeClr val="accent2"/>
                </a:solidFill>
              </a:rPr>
              <a:t> cm (</a:t>
            </a:r>
            <a:r>
              <a:rPr lang="en-US" sz="2400" dirty="0" err="1">
                <a:solidFill>
                  <a:schemeClr val="accent2"/>
                </a:solidFill>
              </a:rPr>
              <a:t>Sikora</a:t>
            </a:r>
            <a:r>
              <a:rPr lang="en-US" sz="2400" dirty="0">
                <a:solidFill>
                  <a:schemeClr val="accent2"/>
                </a:solidFill>
              </a:rPr>
              <a:t> et al. </a:t>
            </a:r>
            <a:r>
              <a:rPr lang="en-US" sz="2400" dirty="0" smtClean="0">
                <a:solidFill>
                  <a:schemeClr val="accent2"/>
                </a:solidFill>
              </a:rPr>
              <a:t>‘05</a:t>
            </a:r>
            <a:r>
              <a:rPr lang="en-US" sz="2400" dirty="0">
                <a:solidFill>
                  <a:schemeClr val="accent2"/>
                </a:solidFill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29047" y="2564904"/>
            <a:ext cx="87835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 dirty="0">
                <a:solidFill>
                  <a:srgbClr val="C00000"/>
                </a:solidFill>
              </a:rPr>
              <a:t>But </a:t>
            </a:r>
            <a:r>
              <a:rPr lang="en-US" sz="2400" dirty="0">
                <a:solidFill>
                  <a:srgbClr val="333399"/>
                </a:solidFill>
              </a:rPr>
              <a:t>according to spectral fitting, jets are already matter dominated at ~1000 </a:t>
            </a:r>
            <a:r>
              <a:rPr lang="en-US" sz="2400" dirty="0" err="1">
                <a:solidFill>
                  <a:srgbClr val="333399"/>
                </a:solidFill>
              </a:rPr>
              <a:t>R</a:t>
            </a:r>
            <a:r>
              <a:rPr lang="en-US" sz="2400" baseline="-25000" dirty="0" err="1">
                <a:solidFill>
                  <a:srgbClr val="333399"/>
                </a:solidFill>
              </a:rPr>
              <a:t>g</a:t>
            </a:r>
            <a:r>
              <a:rPr lang="en-US" sz="2400" dirty="0">
                <a:solidFill>
                  <a:srgbClr val="333399"/>
                </a:solidFill>
              </a:rPr>
              <a:t> (</a:t>
            </a:r>
            <a:r>
              <a:rPr lang="en-US" sz="2400" dirty="0" err="1">
                <a:solidFill>
                  <a:srgbClr val="333399"/>
                </a:solidFill>
              </a:rPr>
              <a:t>Ghisellini</a:t>
            </a:r>
            <a:r>
              <a:rPr lang="en-US" sz="2400" dirty="0">
                <a:solidFill>
                  <a:srgbClr val="333399"/>
                </a:solidFill>
              </a:rPr>
              <a:t> et al </a:t>
            </a:r>
            <a:r>
              <a:rPr lang="en-US" sz="2400" dirty="0" smtClean="0">
                <a:solidFill>
                  <a:srgbClr val="333399"/>
                </a:solidFill>
              </a:rPr>
              <a:t>‘10</a:t>
            </a:r>
            <a:r>
              <a:rPr lang="en-US" sz="2400" dirty="0">
                <a:solidFill>
                  <a:srgbClr val="333399"/>
                </a:solidFill>
              </a:rPr>
              <a:t>). </a:t>
            </a:r>
            <a:endParaRPr lang="en-US" sz="2400" dirty="0" smtClean="0">
              <a:solidFill>
                <a:srgbClr val="333399"/>
              </a:solidFill>
            </a:endParaRPr>
          </a:p>
          <a:p>
            <a:pPr algn="l" eaLnBrk="1" hangingPunct="1"/>
            <a:r>
              <a:rPr lang="en-US" sz="2400" dirty="0" smtClean="0">
                <a:solidFill>
                  <a:srgbClr val="333399"/>
                </a:solidFill>
              </a:rPr>
              <a:t>Violent </a:t>
            </a:r>
            <a:r>
              <a:rPr lang="en-US" sz="2400" dirty="0">
                <a:solidFill>
                  <a:srgbClr val="333399"/>
                </a:solidFill>
              </a:rPr>
              <a:t>dissipation somewhere around1000R</a:t>
            </a:r>
            <a:r>
              <a:rPr lang="en-US" sz="2400" baseline="-25000" dirty="0">
                <a:solidFill>
                  <a:srgbClr val="333399"/>
                </a:solidFill>
              </a:rPr>
              <a:t>g</a:t>
            </a:r>
            <a:r>
              <a:rPr lang="en-US" sz="2400" dirty="0">
                <a:solidFill>
                  <a:srgbClr val="333399"/>
                </a:solidFill>
              </a:rPr>
              <a:t>?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755650" y="549275"/>
            <a:ext cx="74104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US" sz="2800">
                <a:solidFill>
                  <a:srgbClr val="C00000"/>
                </a:solidFill>
              </a:rPr>
              <a:t>Beyond the ideal MHD:</a:t>
            </a:r>
          </a:p>
          <a:p>
            <a:pPr algn="ctr" rtl="0" eaLnBrk="1" hangingPunct="1"/>
            <a:r>
              <a:rPr lang="en-US" sz="2400">
                <a:solidFill>
                  <a:srgbClr val="C00000"/>
                </a:solidFill>
              </a:rPr>
              <a:t> magnetic dissipation in Poynting dominated outflows</a:t>
            </a:r>
            <a:endParaRPr lang="en-GB" sz="2400">
              <a:solidFill>
                <a:srgbClr val="C00000"/>
              </a:solidFill>
            </a:endParaRPr>
          </a:p>
        </p:txBody>
      </p:sp>
      <p:pic>
        <p:nvPicPr>
          <p:cNvPr id="29699" name="Picture 5" descr="rec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16113"/>
            <a:ext cx="36718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5992813" y="2701925"/>
            <a:ext cx="1531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current sheet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07950" y="2300288"/>
            <a:ext cx="5092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400">
                <a:solidFill>
                  <a:srgbClr val="333399"/>
                </a:solidFill>
              </a:rPr>
              <a:t>The magnetic energy could be extracted via anomalous dissipation in narrow current sheets.</a:t>
            </a:r>
            <a:endParaRPr lang="en-GB" sz="2400">
              <a:solidFill>
                <a:srgbClr val="333399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1950" y="4149080"/>
            <a:ext cx="5578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400">
                <a:solidFill>
                  <a:srgbClr val="CC3300"/>
                </a:solidFill>
              </a:rPr>
              <a:t>How differently oriented magnetic field</a:t>
            </a:r>
          </a:p>
          <a:p>
            <a:pPr algn="l" rtl="0" eaLnBrk="1" hangingPunct="1"/>
            <a:r>
              <a:rPr lang="en-US" sz="2400">
                <a:solidFill>
                  <a:srgbClr val="CC3300"/>
                </a:solidFill>
              </a:rPr>
              <a:t>lines could come close to each other?</a:t>
            </a:r>
            <a:endParaRPr lang="en-GB" sz="2400">
              <a:solidFill>
                <a:srgbClr val="CC33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975" y="5229225"/>
            <a:ext cx="87661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buFontTx/>
              <a:buAutoNum type="arabicPeriod"/>
            </a:pPr>
            <a:r>
              <a:rPr lang="en-US" sz="2400" dirty="0">
                <a:solidFill>
                  <a:srgbClr val="333399"/>
                </a:solidFill>
              </a:rPr>
              <a:t>Global MHD instabilities could disrupt the regular structure of the magnetic field thus liberating the magnetic energy. </a:t>
            </a:r>
          </a:p>
          <a:p>
            <a:pPr algn="l" rtl="0" eaLnBrk="1" hangingPunct="1">
              <a:buFontTx/>
              <a:buAutoNum type="arabicPeriod"/>
            </a:pPr>
            <a:r>
              <a:rPr lang="en-US" sz="2400" dirty="0">
                <a:solidFill>
                  <a:srgbClr val="333399"/>
                </a:solidFill>
              </a:rPr>
              <a:t>Alternating magnetic field could be present in the flow from the very </a:t>
            </a:r>
            <a:r>
              <a:rPr lang="en-US" sz="2400" dirty="0" smtClean="0">
                <a:solidFill>
                  <a:srgbClr val="333399"/>
                </a:solidFill>
              </a:rPr>
              <a:t>beginning (striped wind).</a:t>
            </a:r>
            <a:endParaRPr lang="en-GB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13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488" y="3495675"/>
            <a:ext cx="18383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6987910" y="6443663"/>
            <a:ext cx="1471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Moll et al </a:t>
            </a:r>
            <a:r>
              <a:rPr lang="en-US" dirty="0" smtClean="0"/>
              <a:t>‘10</a:t>
            </a:r>
            <a:endParaRPr lang="en-GB" dirty="0"/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34925" y="1220788"/>
            <a:ext cx="6348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2400" dirty="0">
                <a:solidFill>
                  <a:srgbClr val="333399"/>
                </a:solidFill>
              </a:rPr>
              <a:t>The most dangerous is the kink instability </a:t>
            </a:r>
            <a:endParaRPr lang="en-US" sz="2400" dirty="0" smtClean="0">
              <a:solidFill>
                <a:srgbClr val="333399"/>
              </a:solidFill>
            </a:endParaRPr>
          </a:p>
          <a:p>
            <a:pPr algn="l" rtl="0"/>
            <a:r>
              <a:rPr lang="en-US" sz="2400" dirty="0" smtClean="0">
                <a:solidFill>
                  <a:srgbClr val="333399"/>
                </a:solidFill>
              </a:rPr>
              <a:t>(L ‘92</a:t>
            </a:r>
            <a:r>
              <a:rPr lang="en-US" sz="2400" dirty="0">
                <a:solidFill>
                  <a:srgbClr val="333399"/>
                </a:solidFill>
              </a:rPr>
              <a:t>, </a:t>
            </a:r>
            <a:r>
              <a:rPr lang="en-US" sz="2400" dirty="0" smtClean="0">
                <a:solidFill>
                  <a:srgbClr val="333399"/>
                </a:solidFill>
              </a:rPr>
              <a:t>‘99</a:t>
            </a:r>
            <a:r>
              <a:rPr lang="en-US" sz="2400" dirty="0">
                <a:solidFill>
                  <a:srgbClr val="333399"/>
                </a:solidFill>
              </a:rPr>
              <a:t>; </a:t>
            </a:r>
            <a:r>
              <a:rPr lang="en-US" sz="2400" dirty="0" err="1">
                <a:solidFill>
                  <a:srgbClr val="333399"/>
                </a:solidFill>
              </a:rPr>
              <a:t>Eichler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smtClean="0">
                <a:solidFill>
                  <a:srgbClr val="333399"/>
                </a:solidFill>
              </a:rPr>
              <a:t>‘93</a:t>
            </a:r>
            <a:r>
              <a:rPr lang="en-US" sz="2400" dirty="0">
                <a:solidFill>
                  <a:srgbClr val="333399"/>
                </a:solidFill>
              </a:rPr>
              <a:t>; </a:t>
            </a:r>
            <a:r>
              <a:rPr lang="en-US" sz="2400" dirty="0" err="1">
                <a:solidFill>
                  <a:srgbClr val="333399"/>
                </a:solidFill>
              </a:rPr>
              <a:t>Spruit</a:t>
            </a:r>
            <a:r>
              <a:rPr lang="en-US" sz="2400" dirty="0">
                <a:solidFill>
                  <a:srgbClr val="333399"/>
                </a:solidFill>
              </a:rPr>
              <a:t> et al. </a:t>
            </a:r>
            <a:r>
              <a:rPr lang="en-US" sz="2400" dirty="0" smtClean="0">
                <a:solidFill>
                  <a:srgbClr val="333399"/>
                </a:solidFill>
              </a:rPr>
              <a:t>‘97</a:t>
            </a:r>
            <a:r>
              <a:rPr lang="en-US" sz="2400" dirty="0">
                <a:solidFill>
                  <a:srgbClr val="333399"/>
                </a:solidFill>
              </a:rPr>
              <a:t>; </a:t>
            </a:r>
            <a:r>
              <a:rPr lang="en-US" sz="2400" dirty="0" err="1">
                <a:solidFill>
                  <a:srgbClr val="333399"/>
                </a:solidFill>
              </a:rPr>
              <a:t>Begelman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smtClean="0">
                <a:solidFill>
                  <a:srgbClr val="333399"/>
                </a:solidFill>
              </a:rPr>
              <a:t>‘98</a:t>
            </a:r>
            <a:r>
              <a:rPr lang="en-US" sz="2400" dirty="0">
                <a:solidFill>
                  <a:srgbClr val="333399"/>
                </a:solidFill>
              </a:rPr>
              <a:t>; </a:t>
            </a:r>
            <a:r>
              <a:rPr lang="en-US" sz="2400" dirty="0" err="1">
                <a:solidFill>
                  <a:srgbClr val="333399"/>
                </a:solidFill>
              </a:rPr>
              <a:t>Giannios&amp;Spruit</a:t>
            </a:r>
            <a:r>
              <a:rPr lang="en-US" sz="2400" dirty="0">
                <a:solidFill>
                  <a:srgbClr val="333399"/>
                </a:solidFill>
              </a:rPr>
              <a:t> </a:t>
            </a:r>
            <a:r>
              <a:rPr lang="en-US" sz="2400" dirty="0" smtClean="0">
                <a:solidFill>
                  <a:srgbClr val="333399"/>
                </a:solidFill>
              </a:rPr>
              <a:t>‘06</a:t>
            </a:r>
            <a:r>
              <a:rPr lang="en-US" sz="2400" dirty="0">
                <a:solidFill>
                  <a:srgbClr val="333399"/>
                </a:solidFill>
              </a:rPr>
              <a:t>).</a:t>
            </a:r>
            <a:endParaRPr lang="en-GB" sz="2400" dirty="0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25" y="3703638"/>
            <a:ext cx="6729413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400" dirty="0">
                <a:solidFill>
                  <a:srgbClr val="C00000"/>
                </a:solidFill>
              </a:rPr>
              <a:t>But: </a:t>
            </a:r>
            <a:r>
              <a:rPr lang="en-US" sz="2400" dirty="0">
                <a:solidFill>
                  <a:srgbClr val="0070C0"/>
                </a:solidFill>
              </a:rPr>
              <a:t>The necessary condition for the instability –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0070C0"/>
                </a:solidFill>
              </a:rPr>
              <a:t>       causal connection, </a:t>
            </a:r>
            <a:r>
              <a:rPr lang="en-US" sz="2400" dirty="0" err="1">
                <a:solidFill>
                  <a:srgbClr val="0070C0"/>
                </a:solidFill>
                <a:latin typeface="Symbol" pitchFamily="18" charset="2"/>
              </a:rPr>
              <a:t>gQ</a:t>
            </a:r>
            <a:r>
              <a:rPr lang="en-US" sz="2400" dirty="0">
                <a:solidFill>
                  <a:srgbClr val="0070C0"/>
                </a:solidFill>
                <a:latin typeface="Symbol" pitchFamily="18" charset="2"/>
              </a:rPr>
              <a:t>&lt;1.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Not fulfilled in 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       GRBs; may be fulfilled in AGNs.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       The growth rate is small in relativistic case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0070C0"/>
                </a:solidFill>
              </a:rPr>
              <a:t>       (</a:t>
            </a:r>
            <a:r>
              <a:rPr lang="en-US" sz="2400" dirty="0" err="1">
                <a:solidFill>
                  <a:srgbClr val="0070C0"/>
                </a:solidFill>
              </a:rPr>
              <a:t>Istomin&amp;Pariev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‘94, ’96</a:t>
            </a:r>
            <a:r>
              <a:rPr lang="en-US" sz="2400" dirty="0">
                <a:solidFill>
                  <a:srgbClr val="0070C0"/>
                </a:solidFill>
              </a:rPr>
              <a:t>; </a:t>
            </a:r>
            <a:r>
              <a:rPr lang="en-US" sz="2400" dirty="0" smtClean="0">
                <a:solidFill>
                  <a:srgbClr val="0070C0"/>
                </a:solidFill>
              </a:rPr>
              <a:t>L ‘99</a:t>
            </a:r>
            <a:r>
              <a:rPr lang="en-US" sz="2400" dirty="0">
                <a:solidFill>
                  <a:srgbClr val="0070C0"/>
                </a:solidFill>
              </a:rPr>
              <a:t>).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0070C0"/>
                </a:solidFill>
              </a:rPr>
              <a:t>        Some evidence for saturation of the 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0070C0"/>
                </a:solidFill>
              </a:rPr>
              <a:t>        instability (</a:t>
            </a:r>
            <a:r>
              <a:rPr lang="en-US" sz="2400" dirty="0" err="1">
                <a:solidFill>
                  <a:srgbClr val="0070C0"/>
                </a:solidFill>
              </a:rPr>
              <a:t>McKinney&amp;Blandford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‘09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450"/>
            <a:ext cx="274161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6667310" y="2924175"/>
            <a:ext cx="17924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Mizuno et al </a:t>
            </a:r>
            <a:r>
              <a:rPr lang="en-US" dirty="0" smtClean="0"/>
              <a:t>‘09</a:t>
            </a:r>
            <a:endParaRPr lang="en-GB" dirty="0"/>
          </a:p>
        </p:txBody>
      </p:sp>
      <p:sp>
        <p:nvSpPr>
          <p:cNvPr id="30728" name="Rectangle 2"/>
          <p:cNvSpPr>
            <a:spLocks noChangeArrowheads="1"/>
          </p:cNvSpPr>
          <p:nvPr/>
        </p:nvSpPr>
        <p:spPr bwMode="auto">
          <a:xfrm>
            <a:off x="2379663" y="260350"/>
            <a:ext cx="3541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Global MHD instabilities </a:t>
            </a:r>
            <a:endParaRPr lang="en-GB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0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4877</TotalTime>
  <Words>997</Words>
  <Application>Microsoft Office PowerPoint</Application>
  <PresentationFormat>On-screen Show (4:3)</PresentationFormat>
  <Paragraphs>167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Default Design</vt:lpstr>
      <vt:lpstr>משוואה</vt:lpstr>
      <vt:lpstr>Bitmap Image</vt:lpstr>
      <vt:lpstr>Equation</vt:lpstr>
      <vt:lpstr>Magnetic dissipation in Poynting dominated outflows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Poynting dominated jets in astrophysics</dc:title>
  <dc:creator>Owner</dc:creator>
  <cp:lastModifiedBy>mond</cp:lastModifiedBy>
  <cp:revision>207</cp:revision>
  <dcterms:created xsi:type="dcterms:W3CDTF">2010-04-09T10:49:32Z</dcterms:created>
  <dcterms:modified xsi:type="dcterms:W3CDTF">2011-07-06T12:58:28Z</dcterms:modified>
</cp:coreProperties>
</file>