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496" r:id="rId3"/>
    <p:sldId id="481" r:id="rId4"/>
    <p:sldId id="484" r:id="rId5"/>
    <p:sldId id="485" r:id="rId6"/>
    <p:sldId id="482" r:id="rId7"/>
    <p:sldId id="497" r:id="rId8"/>
    <p:sldId id="488" r:id="rId9"/>
    <p:sldId id="489" r:id="rId10"/>
    <p:sldId id="479" r:id="rId11"/>
    <p:sldId id="480" r:id="rId12"/>
    <p:sldId id="483" r:id="rId13"/>
    <p:sldId id="486" r:id="rId14"/>
    <p:sldId id="487" r:id="rId15"/>
    <p:sldId id="494" r:id="rId16"/>
    <p:sldId id="490" r:id="rId17"/>
    <p:sldId id="491" r:id="rId18"/>
    <p:sldId id="492" r:id="rId19"/>
    <p:sldId id="493" r:id="rId20"/>
    <p:sldId id="495" r:id="rId21"/>
    <p:sldId id="499" r:id="rId22"/>
    <p:sldId id="500" r:id="rId23"/>
    <p:sldId id="501" r:id="rId24"/>
    <p:sldId id="49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B906E"/>
    <a:srgbClr val="F9AD6F"/>
    <a:srgbClr val="650101"/>
    <a:srgbClr val="9E0101"/>
    <a:srgbClr val="CD5B31"/>
    <a:srgbClr val="AA3135"/>
    <a:srgbClr val="381A48"/>
    <a:srgbClr val="8AFFB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89019" autoAdjust="0"/>
  </p:normalViewPr>
  <p:slideViewPr>
    <p:cSldViewPr snapToGrid="0" snapToObjects="1">
      <p:cViewPr varScale="1">
        <p:scale>
          <a:sx n="86" d="100"/>
          <a:sy n="86" d="100"/>
        </p:scale>
        <p:origin x="138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B82CB-3EAB-3244-90BE-9963C04779A5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FFE1-A72A-CC4D-890D-2C8947050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0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EFFE1-A72A-CC4D-890D-2C89470500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1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6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8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4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9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2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5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C882-5F68-064D-A36A-82C89A334B4B}" type="datetimeFigureOut">
              <a:rPr lang="en-US" smtClean="0"/>
              <a:t>7/26/2021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EB256-046F-164C-B743-1C9B72116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1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/>
                <a:cs typeface="Gill Sans MT"/>
              </a:defRPr>
            </a:lvl1pPr>
          </a:lstStyle>
          <a:p>
            <a:fld id="{1B7AC882-5F68-064D-A36A-82C89A334B4B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MT"/>
                <a:cs typeface="Gill Sans M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 MT"/>
                <a:cs typeface="Gill Sans MT"/>
              </a:defRPr>
            </a:lvl1pPr>
          </a:lstStyle>
          <a:p>
            <a:fld id="{25CEB256-046F-164C-B743-1C9B72116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1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042871"/>
              </p:ext>
            </p:extLst>
          </p:nvPr>
        </p:nvGraphicFramePr>
        <p:xfrm>
          <a:off x="1150522" y="3482476"/>
          <a:ext cx="7218957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1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Elette</a:t>
                      </a:r>
                      <a:r>
                        <a:rPr lang="en-US" sz="2800" b="0" dirty="0"/>
                        <a:t> Boyle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err="1"/>
                        <a:t>Geoffroy</a:t>
                      </a:r>
                      <a:r>
                        <a:rPr lang="en-US" sz="2800" b="0" dirty="0"/>
                        <a:t> </a:t>
                      </a:r>
                      <a:r>
                        <a:rPr lang="en-US" sz="2800" b="0" dirty="0" err="1"/>
                        <a:t>Couteau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/>
                        <a:t>Niv</a:t>
                      </a:r>
                      <a:r>
                        <a:rPr lang="en-US" sz="2800" b="1" baseline="0" dirty="0"/>
                        <a:t> </a:t>
                      </a:r>
                      <a:r>
                        <a:rPr lang="en-US" sz="2800" b="1" baseline="0" dirty="0" err="1"/>
                        <a:t>Gilboa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BGU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303046" y="2012451"/>
            <a:ext cx="6482240" cy="105571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11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/>
              <a:t>Compressing Vector OLE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445189"/>
              </p:ext>
            </p:extLst>
          </p:nvPr>
        </p:nvGraphicFramePr>
        <p:xfrm>
          <a:off x="3293509" y="4684171"/>
          <a:ext cx="2932981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Yuval </a:t>
                      </a:r>
                      <a:r>
                        <a:rPr lang="en-US" sz="2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Ishai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Technion</a:t>
                      </a:r>
                      <a:endParaRPr lang="en-US" sz="3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38754" y="5952392"/>
            <a:ext cx="4554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To appear in CCS’18</a:t>
            </a:r>
          </a:p>
        </p:txBody>
      </p:sp>
    </p:spTree>
    <p:extLst>
      <p:ext uri="{BB962C8B-B14F-4D97-AF65-F5344CB8AC3E}">
        <p14:creationId xmlns:p14="http://schemas.microsoft.com/office/powerpoint/2010/main" val="3120221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Parity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19011" y="2499332"/>
            <a:ext cx="1511779" cy="642603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s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sz="2400" baseline="30000" dirty="0" err="1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68350" y="2183315"/>
            <a:ext cx="1250830" cy="113868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perspectiveRelaxed"/>
            <a:lightRig rig="threePt" dir="t"/>
          </a:scene3d>
          <a:sp3d extrusionH="171450">
            <a:bevelT w="355600" h="22225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" y="1611346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Concept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70717" y="1611345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Learning Model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76644" y="3451397"/>
            <a:ext cx="22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Uniform sample button</a:t>
            </a:r>
          </a:p>
        </p:txBody>
      </p:sp>
      <p:sp>
        <p:nvSpPr>
          <p:cNvPr id="28" name="Oval 27"/>
          <p:cNvSpPr/>
          <p:nvPr/>
        </p:nvSpPr>
        <p:spPr>
          <a:xfrm>
            <a:off x="3568350" y="1971901"/>
            <a:ext cx="1250830" cy="113868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perspectiveRelaxed"/>
            <a:lightRig rig="threePt" dir="t"/>
          </a:scene3d>
          <a:sp3d extrusionH="171450">
            <a:bevelT w="355600" h="4826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276713" y="2635967"/>
            <a:ext cx="228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b="1" dirty="0">
                <a:sym typeface="Symbol" panose="05050102010706020507" pitchFamily="18" charset="2"/>
              </a:rPr>
              <a:t>F</a:t>
            </a:r>
            <a:r>
              <a:rPr lang="en-US" baseline="30000" dirty="0">
                <a:sym typeface="Symbol" panose="05050102010706020507" pitchFamily="18" charset="2"/>
              </a:rPr>
              <a:t>k</a:t>
            </a:r>
            <a:r>
              <a:rPr lang="en-US" dirty="0">
                <a:sym typeface="Symbol" panose="05050102010706020507" pitchFamily="18" charset="2"/>
              </a:rPr>
              <a:t>, a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,s=a</a:t>
            </a:r>
            <a:r>
              <a:rPr lang="en-US" baseline="-25000" dirty="0">
                <a:sym typeface="Symbol" panose="05050102010706020507" pitchFamily="18" charset="2"/>
              </a:rPr>
              <a:t>1i</a:t>
            </a:r>
            <a:r>
              <a:rPr lang="en-US" dirty="0">
                <a:sym typeface="Symbol" panose="05050102010706020507" pitchFamily="18" charset="2"/>
              </a:rPr>
              <a:t>s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76712" y="3043682"/>
            <a:ext cx="1044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>
                <a:sym typeface="Symbol" panose="05050102010706020507" pitchFamily="18" charset="2"/>
              </a:rPr>
              <a:t>, a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,s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76712" y="3435073"/>
            <a:ext cx="1044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…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276712" y="3951445"/>
            <a:ext cx="111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m</a:t>
            </a:r>
            <a:r>
              <a:rPr lang="en-US" dirty="0">
                <a:sym typeface="Symbol" panose="05050102010706020507" pitchFamily="18" charset="2"/>
              </a:rPr>
              <a:t>, 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m</a:t>
            </a:r>
            <a:r>
              <a:rPr lang="en-US" dirty="0" err="1">
                <a:sym typeface="Symbol" panose="05050102010706020507" pitchFamily="18" charset="2"/>
              </a:rPr>
              <a:t>,s</a:t>
            </a:r>
            <a:r>
              <a:rPr lang="en-US" dirty="0">
                <a:sym typeface="Symbol" panose="05050102010706020507" pitchFamily="18" charset="2"/>
              </a:rPr>
              <a:t>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157766" y="4670895"/>
            <a:ext cx="223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Goal: Learn </a:t>
            </a:r>
            <a:r>
              <a:rPr lang="en-US" sz="2800" b="1" dirty="0">
                <a:solidFill>
                  <a:srgbClr val="FF0000"/>
                </a:solidFill>
              </a:rPr>
              <a:t>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70716" y="5268977"/>
            <a:ext cx="4131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Very easy! Gaussian Elimination for m=</a:t>
            </a:r>
            <a:r>
              <a:rPr lang="en-US" sz="2400" dirty="0">
                <a:sym typeface="Symbol" panose="05050102010706020507" pitchFamily="18" charset="2"/>
              </a:rPr>
              <a:t>(k)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791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 animBg="1"/>
      <p:bldP spid="25" grpId="0"/>
      <p:bldP spid="26" grpId="0"/>
      <p:bldP spid="27" grpId="0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Parity </a:t>
            </a:r>
            <a:r>
              <a:rPr lang="en-US" dirty="0">
                <a:solidFill>
                  <a:srgbClr val="FF0000"/>
                </a:solidFill>
              </a:rPr>
              <a:t>with Noise </a:t>
            </a:r>
            <a:r>
              <a:rPr lang="en-US" dirty="0"/>
              <a:t>(LPN)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19011" y="2499332"/>
            <a:ext cx="1511779" cy="642603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</a:rPr>
              <a:t>s</a:t>
            </a:r>
            <a:r>
              <a:rPr lang="en-US" sz="2400" dirty="0" err="1">
                <a:solidFill>
                  <a:schemeClr val="tx1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err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sz="2400" baseline="30000" dirty="0" err="1">
                <a:solidFill>
                  <a:schemeClr val="tx1"/>
                </a:solidFill>
                <a:sym typeface="Symbol" panose="05050102010706020507" pitchFamily="18" charset="2"/>
              </a:rPr>
              <a:t>k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68350" y="2183315"/>
            <a:ext cx="1250830" cy="113868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perspectiveRelaxed"/>
            <a:lightRig rig="threePt" dir="t"/>
          </a:scene3d>
          <a:sp3d extrusionH="171450">
            <a:bevelT w="355600" h="22225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611346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Concept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0717" y="1611345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Learning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6644" y="3451397"/>
            <a:ext cx="2200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Uniform sample button</a:t>
            </a:r>
          </a:p>
        </p:txBody>
      </p:sp>
      <p:sp>
        <p:nvSpPr>
          <p:cNvPr id="9" name="Oval 8"/>
          <p:cNvSpPr/>
          <p:nvPr/>
        </p:nvSpPr>
        <p:spPr>
          <a:xfrm>
            <a:off x="3568350" y="1971901"/>
            <a:ext cx="1250830" cy="1138688"/>
          </a:xfrm>
          <a:prstGeom prst="ellipse">
            <a:avLst/>
          </a:prstGeom>
          <a:solidFill>
            <a:srgbClr val="FFC000"/>
          </a:solidFill>
          <a:ln>
            <a:noFill/>
          </a:ln>
          <a:scene3d>
            <a:camera prst="perspectiveRelaxed"/>
            <a:lightRig rig="threePt" dir="t"/>
          </a:scene3d>
          <a:sp3d extrusionH="171450">
            <a:bevelT w="355600" h="482600" prst="cross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76713" y="2635967"/>
            <a:ext cx="132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>
                <a:sym typeface="Symbol" panose="05050102010706020507" pitchFamily="18" charset="2"/>
              </a:rPr>
              <a:t>, a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,s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6711" y="3043682"/>
            <a:ext cx="132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>
                <a:sym typeface="Symbol" panose="05050102010706020507" pitchFamily="18" charset="2"/>
              </a:rPr>
              <a:t>, a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,s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6712" y="3435073"/>
            <a:ext cx="1044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…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76711" y="3951445"/>
            <a:ext cx="1469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baseline="-25000" dirty="0"/>
              <a:t>m</a:t>
            </a:r>
            <a:r>
              <a:rPr lang="en-US" dirty="0">
                <a:sym typeface="Symbol" panose="05050102010706020507" pitchFamily="18" charset="2"/>
              </a:rPr>
              <a:t>, 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m</a:t>
            </a:r>
            <a:r>
              <a:rPr lang="en-US" dirty="0" err="1">
                <a:sym typeface="Symbol" panose="05050102010706020507" pitchFamily="18" charset="2"/>
              </a:rPr>
              <a:t>,s</a:t>
            </a:r>
            <a:r>
              <a:rPr lang="en-US" dirty="0">
                <a:sym typeface="Symbol" panose="05050102010706020507" pitchFamily="18" charset="2"/>
              </a:rPr>
              <a:t>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en-US" b="1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b="1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57766" y="4670895"/>
            <a:ext cx="2234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Goal: Learn </a:t>
            </a:r>
            <a:r>
              <a:rPr lang="en-US" sz="2800" dirty="0"/>
              <a:t>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70716" y="5268977"/>
            <a:ext cx="413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Very Hard!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19248" y="3266731"/>
            <a:ext cx="204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sz="2000" b="1" dirty="0" err="1">
                <a:solidFill>
                  <a:srgbClr val="FF0000"/>
                </a:solidFill>
              </a:rPr>
              <a:t>e</a:t>
            </a:r>
            <a:r>
              <a:rPr lang="en-US" sz="2000" b="1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=0]=1-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, </a:t>
            </a:r>
            <a:r>
              <a:rPr 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&lt;0.5</a:t>
            </a:r>
            <a:endParaRPr lang="en-US" b="1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Otherwise, 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 uniform in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\{0}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28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on LPN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991954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Blum </a:t>
                </a:r>
                <a:r>
                  <a:rPr lang="en-US" dirty="0" err="1"/>
                  <a:t>Kalai</a:t>
                </a:r>
                <a:r>
                  <a:rPr lang="en-US" dirty="0"/>
                  <a:t> Wasserman [BKW00] – modified Gaussian elimination</a:t>
                </a:r>
              </a:p>
              <a:p>
                <a:pPr lvl="1"/>
                <a:r>
                  <a:rPr lang="en-US" dirty="0"/>
                  <a:t>Z</a:t>
                </a:r>
                <a:r>
                  <a:rPr lang="en-US" baseline="-25000" dirty="0"/>
                  <a:t>2</a:t>
                </a:r>
                <a:r>
                  <a:rPr lang="en-US" dirty="0"/>
                  <a:t> –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box>
                          <m:box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func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dirty="0"/>
                  <a:t>) time and samples</a:t>
                </a:r>
              </a:p>
              <a:p>
                <a:pPr lvl="1"/>
                <a:r>
                  <a:rPr lang="en-US" dirty="0"/>
                  <a:t>General field F – O(2</a:t>
                </a:r>
                <a:r>
                  <a:rPr lang="en-US" baseline="30000" dirty="0"/>
                  <a:t>k</a:t>
                </a:r>
                <a:r>
                  <a:rPr lang="en-US" dirty="0"/>
                  <a:t>) time and samples</a:t>
                </a:r>
              </a:p>
              <a:p>
                <a:r>
                  <a:rPr lang="en-US" dirty="0"/>
                  <a:t>Gaussian attack </a:t>
                </a:r>
              </a:p>
              <a:p>
                <a:pPr lvl="1"/>
                <a:r>
                  <a:rPr lang="en-US" dirty="0"/>
                  <a:t>Choose subset of samples without noise and solve</a:t>
                </a:r>
              </a:p>
              <a:p>
                <a:pPr lvl="1"/>
                <a:r>
                  <a:rPr lang="en-US" dirty="0"/>
                  <a:t>[</a:t>
                </a:r>
                <a:r>
                  <a:rPr lang="en-US" dirty="0" err="1"/>
                  <a:t>Esser</a:t>
                </a:r>
                <a:r>
                  <a:rPr lang="en-US" dirty="0"/>
                  <a:t>, </a:t>
                </a:r>
                <a:r>
                  <a:rPr lang="en-US" dirty="0" err="1"/>
                  <a:t>Kubler</a:t>
                </a:r>
                <a:r>
                  <a:rPr lang="en-US" dirty="0"/>
                  <a:t>, May 17]</a:t>
                </a:r>
              </a:p>
              <a:p>
                <a:pPr lvl="2"/>
                <a:r>
                  <a:rPr lang="en-US" dirty="0"/>
                  <a:t>Time –</a:t>
                </a:r>
                <a:r>
                  <a:rPr lang="en-US" dirty="0">
                    <a:sym typeface="Symbol" panose="05050102010706020507" pitchFamily="18" charset="2"/>
                  </a:rPr>
                  <a:t> O(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</a:t>
                </a:r>
                <a:endParaRPr lang="en-US" dirty="0"/>
              </a:p>
              <a:p>
                <a:pPr lvl="2"/>
                <a:r>
                  <a:rPr lang="en-US" dirty="0"/>
                  <a:t>Samples – O(k</a:t>
                </a:r>
                <a:r>
                  <a:rPr lang="en-US" baseline="30000" dirty="0"/>
                  <a:t>2</a:t>
                </a:r>
                <a:r>
                  <a:rPr lang="en-US" dirty="0"/>
                  <a:t>log k)</a:t>
                </a:r>
              </a:p>
              <a:p>
                <a:r>
                  <a:rPr lang="en-US" dirty="0"/>
                  <a:t>In our application – number of samples O(k).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991954"/>
              </a:xfrm>
              <a:blipFill rotWithShape="0">
                <a:blip r:embed="rId2"/>
                <a:stretch>
                  <a:fillRect l="-1481" t="-2445" b="-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3108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Point Functions (DPF)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Point functions, f:{1,…,n}</a:t>
            </a:r>
            <a:r>
              <a:rPr lang="en-US" sz="3200" dirty="0">
                <a:sym typeface="Wingdings" panose="05000000000000000000" pitchFamily="2" charset="2"/>
              </a:rPr>
              <a:t>G, for group  G</a:t>
            </a:r>
            <a:r>
              <a:rPr lang="en-US" sz="3200" dirty="0"/>
              <a:t> </a:t>
            </a:r>
          </a:p>
          <a:p>
            <a:pPr lvl="1"/>
            <a:r>
              <a:rPr lang="en-US" dirty="0"/>
              <a:t>F={</a:t>
            </a:r>
            <a:r>
              <a:rPr lang="en-US" dirty="0" err="1"/>
              <a:t>f</a:t>
            </a:r>
            <a:r>
              <a:rPr lang="en-US" baseline="-25000" dirty="0" err="1"/>
              <a:t>a,b</a:t>
            </a:r>
            <a:r>
              <a:rPr lang="en-US" dirty="0"/>
              <a:t>: </a:t>
            </a:r>
            <a:r>
              <a:rPr lang="en-US" dirty="0" err="1"/>
              <a:t>f</a:t>
            </a:r>
            <a:r>
              <a:rPr lang="en-US" baseline="-25000" dirty="0" err="1"/>
              <a:t>a,b</a:t>
            </a:r>
            <a:r>
              <a:rPr lang="en-US" dirty="0"/>
              <a:t>(a)=b, for </a:t>
            </a:r>
            <a:r>
              <a:rPr lang="en-US" dirty="0" err="1"/>
              <a:t>x</a:t>
            </a:r>
            <a:r>
              <a:rPr lang="en-US" dirty="0" err="1">
                <a:sym typeface="Symbol" panose="05050102010706020507" pitchFamily="18" charset="2"/>
              </a:rPr>
              <a:t>a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a,b</a:t>
            </a:r>
            <a:r>
              <a:rPr lang="en-US" dirty="0"/>
              <a:t>(x)=0}</a:t>
            </a:r>
          </a:p>
          <a:p>
            <a:r>
              <a:rPr lang="en-US" dirty="0"/>
              <a:t>DPF [GI14]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297915" y="3419862"/>
            <a:ext cx="2491292" cy="1668704"/>
            <a:chOff x="7535808" y="5488217"/>
            <a:chExt cx="1357217" cy="909085"/>
          </a:xfrm>
        </p:grpSpPr>
        <p:sp>
          <p:nvSpPr>
            <p:cNvPr id="10" name="TextBox 9"/>
            <p:cNvSpPr txBox="1"/>
            <p:nvPr/>
          </p:nvSpPr>
          <p:spPr>
            <a:xfrm>
              <a:off x="7724723" y="5821542"/>
              <a:ext cx="214841" cy="2850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Gill Sans MT"/>
                  <a:cs typeface="Gill Sans MT"/>
                </a:rPr>
                <a:t>+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19985" y="5793615"/>
              <a:ext cx="673040" cy="318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 MT"/>
                  <a:cs typeface="Gill Sans MT"/>
                </a:rPr>
                <a:t>= </a:t>
              </a:r>
              <a:r>
                <a:rPr lang="en-US" sz="1000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Gill Sans MT"/>
                  <a:cs typeface="Gill Sans MT"/>
                </a:rPr>
                <a:t> </a:t>
              </a:r>
              <a:r>
                <a:rPr lang="en-US" sz="3200" i="1" dirty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>
                  <a:latin typeface="Gill Sans MT"/>
                  <a:cs typeface="Gill Sans MT"/>
                </a:rPr>
                <a:t> </a:t>
              </a:r>
              <a:r>
                <a:rPr lang="en-US" sz="3200" i="1" dirty="0">
                  <a:latin typeface="Gill Sans MT"/>
                  <a:cs typeface="Gill Sans MT"/>
                </a:rPr>
                <a:t>(x)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535808" y="5488217"/>
              <a:ext cx="607785" cy="909085"/>
            </a:xfrm>
            <a:prstGeom prst="ellipse">
              <a:avLst/>
            </a:prstGeom>
            <a:noFill/>
            <a:ln w="158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MT"/>
                <a:cs typeface="Gill Sans MT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59890" y="3871292"/>
            <a:ext cx="42539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/>
              <a:t>f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7044" y="5193750"/>
            <a:ext cx="7199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Secrecy</a:t>
            </a:r>
            <a:r>
              <a:rPr lang="en-US" sz="2800" dirty="0"/>
              <a:t>:  </a:t>
            </a:r>
            <a:r>
              <a:rPr lang="en-US" sz="2800" i="1" dirty="0"/>
              <a:t>f</a:t>
            </a:r>
            <a:r>
              <a:rPr lang="en-US" sz="2800" i="1" baseline="-25000" dirty="0"/>
              <a:t>i</a:t>
            </a:r>
            <a:r>
              <a:rPr lang="en-US" sz="2800" dirty="0"/>
              <a:t>  hides </a:t>
            </a:r>
            <a:r>
              <a:rPr lang="en-US" sz="2800" i="1" dirty="0"/>
              <a:t>f in a class F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Efficiency</a:t>
            </a:r>
            <a:r>
              <a:rPr lang="en-US" sz="2800" dirty="0"/>
              <a:t>: |</a:t>
            </a:r>
            <a:r>
              <a:rPr lang="en-US" sz="2800" i="1" dirty="0"/>
              <a:t>f</a:t>
            </a:r>
            <a:r>
              <a:rPr lang="en-US" sz="2800" i="1" baseline="-25000" dirty="0"/>
              <a:t>i</a:t>
            </a:r>
            <a:r>
              <a:rPr lang="en-US" sz="2800" dirty="0"/>
              <a:t>| ~ |</a:t>
            </a:r>
            <a:r>
              <a:rPr lang="en-US" sz="2800" i="1" dirty="0"/>
              <a:t>f</a:t>
            </a:r>
            <a:r>
              <a:rPr lang="en-US" sz="2800" dirty="0"/>
              <a:t>|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404378" y="3536195"/>
            <a:ext cx="1962445" cy="1421952"/>
            <a:chOff x="1404378" y="3536195"/>
            <a:chExt cx="1962445" cy="1421952"/>
          </a:xfrm>
        </p:grpSpPr>
        <p:sp>
          <p:nvSpPr>
            <p:cNvPr id="14" name="TextBox 13"/>
            <p:cNvSpPr txBox="1"/>
            <p:nvPr/>
          </p:nvSpPr>
          <p:spPr>
            <a:xfrm>
              <a:off x="2877954" y="3536195"/>
              <a:ext cx="488869" cy="584776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200" i="1" dirty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>
                  <a:latin typeface="Gill Sans MT"/>
                  <a:cs typeface="Gill Sans MT"/>
                </a:rPr>
                <a:t>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60489" y="4328756"/>
              <a:ext cx="485797" cy="584776"/>
            </a:xfrm>
            <a:prstGeom prst="rect">
              <a:avLst/>
            </a:prstGeom>
            <a:solidFill>
              <a:schemeClr val="accent1">
                <a:lumMod val="40000"/>
                <a:lumOff val="60000"/>
                <a:alpha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200" i="1" dirty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>
                  <a:latin typeface="Gill Sans MT"/>
                  <a:cs typeface="Gill Sans MT"/>
                </a:rPr>
                <a:t>1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404378" y="4027561"/>
              <a:ext cx="1219042" cy="19639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404378" y="4223955"/>
              <a:ext cx="1219042" cy="3139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634124" y="4496482"/>
              <a:ext cx="738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Gen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498542" y="3472941"/>
            <a:ext cx="1859362" cy="1434110"/>
            <a:chOff x="3498542" y="3472941"/>
            <a:chExt cx="1859362" cy="1434110"/>
          </a:xfrm>
        </p:grpSpPr>
        <p:sp>
          <p:nvSpPr>
            <p:cNvPr id="5" name="TextBox 4"/>
            <p:cNvSpPr txBox="1"/>
            <p:nvPr/>
          </p:nvSpPr>
          <p:spPr>
            <a:xfrm>
              <a:off x="4445247" y="3562655"/>
              <a:ext cx="912657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>
                  <a:latin typeface="Gill Sans MT"/>
                  <a:cs typeface="Gill Sans MT"/>
                </a:rPr>
                <a:t>0</a:t>
              </a:r>
              <a:r>
                <a:rPr lang="en-US" sz="3200" i="1" dirty="0">
                  <a:latin typeface="Gill Sans MT"/>
                  <a:cs typeface="Gill Sans MT"/>
                </a:rPr>
                <a:t>(x)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45247" y="4322274"/>
              <a:ext cx="912657" cy="584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>
                  <a:latin typeface="Gill Sans MT"/>
                  <a:cs typeface="Gill Sans MT"/>
                </a:rPr>
                <a:t>f</a:t>
              </a:r>
              <a:r>
                <a:rPr lang="en-US" sz="3200" i="1" baseline="-25000" dirty="0">
                  <a:latin typeface="Gill Sans MT"/>
                  <a:cs typeface="Gill Sans MT"/>
                </a:rPr>
                <a:t>1</a:t>
              </a:r>
              <a:r>
                <a:rPr lang="en-US" sz="3200" i="1" dirty="0">
                  <a:latin typeface="Gill Sans MT"/>
                  <a:cs typeface="Gill Sans MT"/>
                </a:rPr>
                <a:t>(x)</a:t>
              </a:r>
              <a:endParaRPr lang="en-US" sz="3200" i="1" baseline="-25000" dirty="0">
                <a:latin typeface="Gill Sans MT"/>
                <a:cs typeface="Gill Sans MT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498542" y="3938983"/>
              <a:ext cx="762872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3498542" y="4687348"/>
              <a:ext cx="762872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565664" y="3472941"/>
              <a:ext cx="13188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Eval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449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DPF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DPF schemes [GI14, BGI15, BGI16]</a:t>
            </a:r>
          </a:p>
          <a:p>
            <a:pPr lvl="1"/>
            <a:r>
              <a:rPr lang="en-US" dirty="0"/>
              <a:t>Based on one-way functions (e.g.  Implementation on AES)</a:t>
            </a:r>
          </a:p>
          <a:p>
            <a:pPr lvl="1"/>
            <a:r>
              <a:rPr lang="en-US" dirty="0"/>
              <a:t>Share size 128 log n</a:t>
            </a:r>
          </a:p>
          <a:p>
            <a:pPr lvl="1"/>
            <a:r>
              <a:rPr lang="en-US" dirty="0"/>
              <a:t>Generation time – 4log n AES operations</a:t>
            </a:r>
          </a:p>
          <a:p>
            <a:pPr lvl="1"/>
            <a:r>
              <a:rPr lang="en-US" dirty="0"/>
              <a:t>Evaluation time – log n AES operations</a:t>
            </a:r>
          </a:p>
          <a:p>
            <a:pPr lvl="1"/>
            <a:r>
              <a:rPr lang="en-US" dirty="0"/>
              <a:t>Full domain evaluation (evaluation of every point) ~n AES operations</a:t>
            </a:r>
          </a:p>
        </p:txBody>
      </p:sp>
    </p:spTree>
    <p:extLst>
      <p:ext uri="{BB962C8B-B14F-4D97-AF65-F5344CB8AC3E}">
        <p14:creationId xmlns:p14="http://schemas.microsoft.com/office/powerpoint/2010/main" val="322533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Multi-Point DPF (MP-DPF)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S</a:t>
            </a:r>
            <a:r>
              <a:rPr lang="en-US" dirty="0">
                <a:sym typeface="Symbol" panose="05050102010706020507" pitchFamily="18" charset="2"/>
              </a:rPr>
              <a:t>{1,…,n}, let y=(y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,…,</a:t>
            </a:r>
            <a:r>
              <a:rPr lang="en-US" dirty="0" err="1">
                <a:sym typeface="Symbol" panose="05050102010706020507" pitchFamily="18" charset="2"/>
              </a:rPr>
              <a:t>y</a:t>
            </a:r>
            <a:r>
              <a:rPr lang="en-US" baseline="-25000" dirty="0" err="1">
                <a:sym typeface="Symbol" panose="05050102010706020507" pitchFamily="18" charset="2"/>
              </a:rPr>
              <a:t>|S</a:t>
            </a:r>
            <a:r>
              <a:rPr lang="en-US" baseline="-25000" dirty="0">
                <a:sym typeface="Symbol" panose="05050102010706020507" pitchFamily="18" charset="2"/>
              </a:rPr>
              <a:t>|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r>
              <a:rPr lang="en-US" dirty="0">
                <a:sym typeface="Symbol" panose="05050102010706020507" pitchFamily="18" charset="2"/>
              </a:rPr>
              <a:t>A multi-point function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yS</a:t>
            </a:r>
            <a:r>
              <a:rPr lang="en-US" dirty="0">
                <a:sym typeface="Symbol" panose="05050102010706020507" pitchFamily="18" charset="2"/>
              </a:rPr>
              <a:t>, is defined by</a:t>
            </a:r>
          </a:p>
          <a:p>
            <a:pPr lvl="1"/>
            <a:r>
              <a:rPr lang="en-US" dirty="0" err="1"/>
              <a:t>f</a:t>
            </a:r>
            <a:r>
              <a:rPr lang="en-US" baseline="-25000" dirty="0" err="1"/>
              <a:t>yS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)=</a:t>
            </a:r>
            <a:r>
              <a:rPr lang="en-US" dirty="0" err="1"/>
              <a:t>y</a:t>
            </a:r>
            <a:r>
              <a:rPr lang="en-US" baseline="-25000" dirty="0" err="1"/>
              <a:t>i</a:t>
            </a:r>
            <a:r>
              <a:rPr lang="en-US" dirty="0"/>
              <a:t> for </a:t>
            </a:r>
            <a:r>
              <a:rPr lang="en-US" dirty="0" err="1"/>
              <a:t>i</a:t>
            </a:r>
            <a:r>
              <a:rPr lang="en-US" dirty="0" err="1">
                <a:sym typeface="Symbol" panose="05050102010706020507" pitchFamily="18" charset="2"/>
              </a:rPr>
              <a:t>S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yS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)=0 for </a:t>
            </a:r>
            <a:r>
              <a:rPr lang="en-US" dirty="0" err="1">
                <a:sym typeface="Symbol" panose="05050102010706020507" pitchFamily="18" charset="2"/>
              </a:rPr>
              <a:t>iS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/>
              <a:t>MP-DPF implementation</a:t>
            </a:r>
          </a:p>
          <a:p>
            <a:pPr lvl="1"/>
            <a:r>
              <a:rPr lang="en-US" dirty="0"/>
              <a:t>Trivial by using DPF t times.</a:t>
            </a:r>
          </a:p>
          <a:p>
            <a:pPr lvl="1"/>
            <a:r>
              <a:rPr lang="en-US" dirty="0"/>
              <a:t>Improved performance by using </a:t>
            </a:r>
            <a:r>
              <a:rPr lang="en-US" dirty="0">
                <a:solidFill>
                  <a:srgbClr val="FF0000"/>
                </a:solidFill>
              </a:rPr>
              <a:t>batch codes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737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VOLE Generator</a:t>
            </a:r>
          </a:p>
        </p:txBody>
      </p:sp>
    </p:spTree>
    <p:extLst>
      <p:ext uri="{BB962C8B-B14F-4D97-AF65-F5344CB8AC3E}">
        <p14:creationId xmlns:p14="http://schemas.microsoft.com/office/powerpoint/2010/main" val="1268659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Generator (take I)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809" y="1913261"/>
            <a:ext cx="3798277" cy="97807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Choose seed length parameter 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sym typeface="Symbol" panose="05050102010706020507" pitchFamily="18" charset="2"/>
              </a:rPr>
              <a:t>Choose random vectors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92769" y="1417638"/>
            <a:ext cx="1336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Setup (</a:t>
            </a:r>
            <a:r>
              <a:rPr lang="en-US" sz="2000" b="1" dirty="0" err="1">
                <a:solidFill>
                  <a:srgbClr val="008000"/>
                </a:solidFill>
              </a:rPr>
              <a:t>x,n</a:t>
            </a:r>
            <a:r>
              <a:rPr lang="en-US" sz="2000" b="1" dirty="0">
                <a:solidFill>
                  <a:srgbClr val="008000"/>
                </a:solidFill>
              </a:rPr>
              <a:t>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80115"/>
              </p:ext>
            </p:extLst>
          </p:nvPr>
        </p:nvGraphicFramePr>
        <p:xfrm>
          <a:off x="5090747" y="1913261"/>
          <a:ext cx="1520133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</a:t>
                      </a:r>
                      <a:r>
                        <a:rPr lang="en-US" baseline="-25000" dirty="0" err="1"/>
                        <a:t>k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09642" y="2239382"/>
                <a:ext cx="1028700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</a:t>
                </a:r>
                <a:r>
                  <a:rPr lang="en-US" baseline="-25000" dirty="0">
                    <a:sym typeface="Symbol" panose="05050102010706020507" pitchFamily="18" charset="2"/>
                  </a:rPr>
                  <a:t>R</a:t>
                </a:r>
                <a:r>
                  <a:rPr lang="en-US" dirty="0">
                    <a:sym typeface="Symbol" panose="05050102010706020507" pitchFamily="18" charset="2"/>
                  </a:rPr>
                  <a:t>F</a:t>
                </a:r>
                <a:r>
                  <a:rPr lang="en-US" baseline="30000" dirty="0">
                    <a:sym typeface="Symbol" panose="05050102010706020507" pitchFamily="18" charset="2"/>
                  </a:rPr>
                  <a:t>k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9642" y="2239382"/>
                <a:ext cx="1028700" cy="375424"/>
              </a:xfrm>
              <a:prstGeom prst="rect">
                <a:avLst/>
              </a:prstGeom>
              <a:blipFill rotWithShape="0">
                <a:blip r:embed="rId2"/>
                <a:stretch>
                  <a:fillRect t="-9677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27164"/>
              </p:ext>
            </p:extLst>
          </p:nvPr>
        </p:nvGraphicFramePr>
        <p:xfrm>
          <a:off x="5086569" y="2448433"/>
          <a:ext cx="1520133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</a:t>
                      </a:r>
                      <a:r>
                        <a:rPr lang="en-US" baseline="-25000" dirty="0" err="1"/>
                        <a:t>k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284053" y="3077308"/>
            <a:ext cx="1613388" cy="96268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758588" y="3077308"/>
            <a:ext cx="1525465" cy="96268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78695" y="3352009"/>
                <a:ext cx="2138728" cy="406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seed </a:t>
                </a:r>
                <a:r>
                  <a:rPr lang="en-US" sz="2000" dirty="0">
                    <a:sym typeface="Symbol" panose="05050102010706020507" pitchFamily="18" charset="2"/>
                  </a:rPr>
                  <a:t>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000" dirty="0">
                    <a:sym typeface="Symbol" panose="05050102010706020507" pitchFamily="18" charset="2"/>
                  </a:rPr>
                  <a:t>=(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x+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)</a:t>
                </a:r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695" y="3352009"/>
                <a:ext cx="2138728" cy="406971"/>
              </a:xfrm>
              <a:prstGeom prst="rect">
                <a:avLst/>
              </a:prstGeom>
              <a:blipFill rotWithShape="0">
                <a:blip r:embed="rId3"/>
                <a:stretch>
                  <a:fillRect l="-2279" t="-10448" r="-855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41952" y="3352009"/>
                <a:ext cx="1835394" cy="406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seed </a:t>
                </a:r>
                <a:r>
                  <a:rPr lang="en-US" sz="2000" dirty="0">
                    <a:sym typeface="Symbol" panose="05050102010706020507" pitchFamily="18" charset="2"/>
                  </a:rPr>
                  <a:t>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0</a:t>
                </a:r>
                <a:r>
                  <a:rPr lang="en-US" sz="2000" dirty="0">
                    <a:sym typeface="Symbol" panose="05050102010706020507" pitchFamily="18" charset="2"/>
                  </a:rPr>
                  <a:t>=(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952" y="3352009"/>
                <a:ext cx="1835394" cy="406971"/>
              </a:xfrm>
              <a:prstGeom prst="rect">
                <a:avLst/>
              </a:prstGeom>
              <a:blipFill rotWithShape="0">
                <a:blip r:embed="rId4"/>
                <a:stretch>
                  <a:fillRect l="-2990" t="-10448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521320" y="3819355"/>
            <a:ext cx="1681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dirty="0"/>
              <a:t>Public random matrix </a:t>
            </a:r>
            <a:r>
              <a:rPr lang="en-US" dirty="0" err="1"/>
              <a:t>M</a:t>
            </a:r>
            <a:r>
              <a:rPr lang="en-US" dirty="0" err="1">
                <a:sym typeface="Symbol" panose="05050102010706020507" pitchFamily="18" charset="2"/>
              </a:rPr>
              <a:t>F</a:t>
            </a:r>
            <a:r>
              <a:rPr lang="en-US" baseline="30000" dirty="0" err="1">
                <a:sym typeface="Symbol" panose="05050102010706020507" pitchFamily="18" charset="2"/>
              </a:rPr>
              <a:t>kn</a:t>
            </a:r>
            <a:endParaRPr lang="en-US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33146" y="4124720"/>
            <a:ext cx="154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Expand(</a:t>
            </a:r>
            <a:r>
              <a:rPr lang="en-US" b="1" dirty="0">
                <a:solidFill>
                  <a:srgbClr val="008000"/>
                </a:solidFill>
                <a:sym typeface="Symbol" panose="05050102010706020507" pitchFamily="18" charset="2"/>
              </a:rPr>
              <a:t></a:t>
            </a:r>
            <a:r>
              <a:rPr lang="en-US" b="1" baseline="-25000" dirty="0">
                <a:solidFill>
                  <a:srgbClr val="008000"/>
                </a:solidFill>
                <a:sym typeface="Symbol" panose="05050102010706020507" pitchFamily="18" charset="2"/>
              </a:rPr>
              <a:t>0</a:t>
            </a:r>
            <a:r>
              <a:rPr lang="en-US" b="1" dirty="0">
                <a:solidFill>
                  <a:srgbClr val="008000"/>
                </a:solidFill>
                <a:sym typeface="Symbol" panose="05050102010706020507" pitchFamily="18" charset="2"/>
              </a:rPr>
              <a:t>)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0145" y="4124720"/>
            <a:ext cx="1547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Expand(</a:t>
            </a:r>
            <a:r>
              <a:rPr lang="en-US" b="1" dirty="0">
                <a:solidFill>
                  <a:srgbClr val="008000"/>
                </a:solidFill>
                <a:sym typeface="Symbol" panose="05050102010706020507" pitchFamily="18" charset="2"/>
              </a:rPr>
              <a:t></a:t>
            </a:r>
            <a:r>
              <a:rPr lang="en-US" b="1" baseline="-25000" dirty="0">
                <a:solidFill>
                  <a:srgbClr val="008000"/>
                </a:solidFill>
                <a:sym typeface="Symbol" panose="05050102010706020507" pitchFamily="18" charset="2"/>
              </a:rPr>
              <a:t>1</a:t>
            </a:r>
            <a:r>
              <a:rPr lang="en-US" b="1" dirty="0">
                <a:solidFill>
                  <a:srgbClr val="008000"/>
                </a:solidFill>
                <a:sym typeface="Symbol" panose="05050102010706020507" pitchFamily="18" charset="2"/>
              </a:rPr>
              <a:t>)</a:t>
            </a:r>
            <a:endParaRPr lang="en-US" b="1" dirty="0">
              <a:solidFill>
                <a:srgbClr val="008000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70650"/>
              </p:ext>
            </p:extLst>
          </p:nvPr>
        </p:nvGraphicFramePr>
        <p:xfrm>
          <a:off x="1372699" y="6014338"/>
          <a:ext cx="2493516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  <a:r>
                        <a:rPr lang="en-US" baseline="-25000" dirty="0"/>
                        <a:t>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775694"/>
              </p:ext>
            </p:extLst>
          </p:nvPr>
        </p:nvGraphicFramePr>
        <p:xfrm>
          <a:off x="1372699" y="6392034"/>
          <a:ext cx="2493516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</a:t>
                      </a:r>
                      <a:r>
                        <a:rPr lang="en-US" baseline="-25000" dirty="0" err="1"/>
                        <a:t>n</a:t>
                      </a:r>
                      <a:endParaRPr lang="en-US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393646" y="6199758"/>
                <a:ext cx="503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/>
                  <a:t>=</a:t>
                </a:r>
                <a:endParaRPr lang="en-US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646" y="6199758"/>
                <a:ext cx="503795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8197" r="-487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373294"/>
              </p:ext>
            </p:extLst>
          </p:nvPr>
        </p:nvGraphicFramePr>
        <p:xfrm>
          <a:off x="5986626" y="6209154"/>
          <a:ext cx="2493516" cy="36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w</a:t>
                      </a:r>
                      <a:r>
                        <a:rPr lang="en-US" baseline="-25000" dirty="0" err="1"/>
                        <a:t>n</a:t>
                      </a:r>
                      <a:endParaRPr lang="en-US" baseline="-25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372209" y="4596779"/>
                <a:ext cx="3798277" cy="978078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M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M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09" y="4596779"/>
                <a:ext cx="3798277" cy="9780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090747" y="4601604"/>
                <a:ext cx="3798277" cy="978078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M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747" y="4601604"/>
                <a:ext cx="3798277" cy="97807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19809" y="6200512"/>
                <a:ext cx="791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=</a:t>
                </a:r>
                <a:endParaRPr lang="en-US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09" y="6200512"/>
                <a:ext cx="79130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r="-23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49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  <p:bldP spid="13" grpId="0"/>
      <p:bldP spid="14" grpId="0"/>
      <p:bldP spid="16" grpId="0"/>
      <p:bldP spid="17" grpId="0"/>
      <p:bldP spid="18" grpId="0"/>
      <p:bldP spid="30" grpId="0"/>
      <p:bldP spid="33" grpId="0" animBg="1"/>
      <p:bldP spid="36" grpId="0" animBg="1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Take I?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Correctness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x+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=(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/>
                  <a:t>x+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/>
                  <a:t>)M=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M=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Security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 is a “short representation” of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).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 Given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,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is distinguishable from 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𝑢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′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acc>
                    <m:r>
                      <a:rPr lang="en-US" b="0" i="0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′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 such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𝑢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′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x+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acc>
                    <m:r>
                      <a:rPr lang="en-US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′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</m:acc>
                    <m:r>
                      <a:rPr lang="en-US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′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.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Scheme is insecure.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673965" y="4774221"/>
            <a:ext cx="2101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That’s bad!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3966" y="2174629"/>
            <a:ext cx="2101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B906E"/>
                </a:solidFill>
              </a:rPr>
              <a:t>That’s good!</a:t>
            </a:r>
          </a:p>
        </p:txBody>
      </p:sp>
    </p:spTree>
    <p:extLst>
      <p:ext uri="{BB962C8B-B14F-4D97-AF65-F5344CB8AC3E}">
        <p14:creationId xmlns:p14="http://schemas.microsoft.com/office/powerpoint/2010/main" val="77242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Generator-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9809" y="1830756"/>
                <a:ext cx="3923567" cy="2545553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</a:rPr>
                  <a:t>Choose seed length parameter k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Choose random vectors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US" baseline="-250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R</a:t>
                </a:r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F</a:t>
                </a:r>
                <a:r>
                  <a:rPr lang="en-US" baseline="300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k</a:t>
                </a:r>
                <a:endParaRPr lang="en-US" baseline="300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Compute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x+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acc>
                  </m:oMath>
                </a14:m>
                <a:endParaRPr lang="en-US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Choose noise parameter , set t=n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Choose random S{1,…,n}, |S|=t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Choose random y=(y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,…,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y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t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)F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Run GEN(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y,S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) for MP-DPF and get keys k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,k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09" y="1830756"/>
                <a:ext cx="3923567" cy="25455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982915" y="1244915"/>
            <a:ext cx="1336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Setup (</a:t>
            </a:r>
            <a:r>
              <a:rPr lang="en-US" sz="2000" b="1" dirty="0" err="1">
                <a:solidFill>
                  <a:srgbClr val="008000"/>
                </a:solidFill>
              </a:rPr>
              <a:t>x,n</a:t>
            </a:r>
            <a:r>
              <a:rPr lang="en-US" sz="2000" b="1" dirty="0">
                <a:solidFill>
                  <a:srgbClr val="008000"/>
                </a:solidFill>
              </a:rPr>
              <a:t>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16604"/>
              </p:ext>
            </p:extLst>
          </p:nvPr>
        </p:nvGraphicFramePr>
        <p:xfrm>
          <a:off x="5090747" y="1913261"/>
          <a:ext cx="1520133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</a:t>
                      </a:r>
                      <a:r>
                        <a:rPr lang="en-US" baseline="-25000" dirty="0" err="1"/>
                        <a:t>k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06803"/>
              </p:ext>
            </p:extLst>
          </p:nvPr>
        </p:nvGraphicFramePr>
        <p:xfrm>
          <a:off x="5086569" y="2448433"/>
          <a:ext cx="1520133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</a:t>
                      </a:r>
                      <a:r>
                        <a:rPr lang="en-US" baseline="-25000" dirty="0" err="1"/>
                        <a:t>k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143376" y="4879731"/>
            <a:ext cx="1613388" cy="96268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617911" y="4879731"/>
            <a:ext cx="1525465" cy="96268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238018" y="5154432"/>
                <a:ext cx="2138728" cy="406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seed </a:t>
                </a:r>
                <a:r>
                  <a:rPr lang="en-US" sz="2000" dirty="0">
                    <a:sym typeface="Symbol" panose="05050102010706020507" pitchFamily="18" charset="2"/>
                  </a:rPr>
                  <a:t>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000" dirty="0">
                    <a:sym typeface="Symbol" panose="05050102010706020507" pitchFamily="18" charset="2"/>
                  </a:rPr>
                  <a:t>=(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,k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1</a:t>
                </a:r>
                <a:r>
                  <a:rPr lang="en-US" sz="2000" dirty="0">
                    <a:sym typeface="Symbol" panose="05050102010706020507" pitchFamily="18" charset="2"/>
                  </a:rPr>
                  <a:t>)</a:t>
                </a:r>
                <a:endParaRPr lang="en-US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018" y="5154432"/>
                <a:ext cx="2138728" cy="406971"/>
              </a:xfrm>
              <a:prstGeom prst="rect">
                <a:avLst/>
              </a:prstGeom>
              <a:blipFill rotWithShape="0">
                <a:blip r:embed="rId3"/>
                <a:stretch>
                  <a:fillRect l="-2279" t="-1212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1838" y="5154432"/>
                <a:ext cx="2594831" cy="406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seed </a:t>
                </a:r>
                <a:r>
                  <a:rPr lang="en-US" sz="2000" dirty="0">
                    <a:sym typeface="Symbol" panose="05050102010706020507" pitchFamily="18" charset="2"/>
                  </a:rPr>
                  <a:t>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0</a:t>
                </a:r>
                <a:r>
                  <a:rPr lang="en-US" sz="2000" dirty="0">
                    <a:sym typeface="Symbol" panose="05050102010706020507" pitchFamily="18" charset="2"/>
                  </a:rPr>
                  <a:t>=(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000" dirty="0"/>
                  <a:t>,S,y,k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838" y="5154432"/>
                <a:ext cx="2594831" cy="406971"/>
              </a:xfrm>
              <a:prstGeom prst="rect">
                <a:avLst/>
              </a:prstGeom>
              <a:blipFill rotWithShape="0">
                <a:blip r:embed="rId4"/>
                <a:stretch>
                  <a:fillRect l="-1878" t="-1060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11605"/>
              </p:ext>
            </p:extLst>
          </p:nvPr>
        </p:nvGraphicFramePr>
        <p:xfrm>
          <a:off x="7166667" y="1921522"/>
          <a:ext cx="1520133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0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</a:t>
                      </a:r>
                      <a:r>
                        <a:rPr lang="en-US" baseline="-25000" dirty="0" err="1"/>
                        <a:t>k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5756764" y="2819273"/>
            <a:ext cx="0" cy="518611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71498"/>
              </p:ext>
            </p:extLst>
          </p:nvPr>
        </p:nvGraphicFramePr>
        <p:xfrm>
          <a:off x="5086569" y="3337884"/>
          <a:ext cx="2493516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  <a:r>
                        <a:rPr lang="en-US" baseline="-25000" dirty="0"/>
                        <a:t>n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240605"/>
              </p:ext>
            </p:extLst>
          </p:nvPr>
        </p:nvGraphicFramePr>
        <p:xfrm>
          <a:off x="5086569" y="3715580"/>
          <a:ext cx="2493516" cy="370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v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</a:t>
                      </a:r>
                      <a:r>
                        <a:rPr lang="en-US" baseline="-25000" dirty="0" err="1"/>
                        <a:t>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666891" y="3337884"/>
            <a:ext cx="65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ym typeface="Symbol" panose="05050102010706020507" pitchFamily="18" charset="2"/>
              </a:rPr>
              <a:t>x +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03615" y="4058064"/>
            <a:ext cx="65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ym typeface="Symbol" panose="05050102010706020507" pitchFamily="18" charset="2"/>
              </a:rPr>
              <a:t>=</a:t>
            </a:r>
            <a:endParaRPr lang="en-US" b="1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03017"/>
              </p:ext>
            </p:extLst>
          </p:nvPr>
        </p:nvGraphicFramePr>
        <p:xfrm>
          <a:off x="5090747" y="4461843"/>
          <a:ext cx="2493516" cy="36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31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…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w</a:t>
                      </a:r>
                      <a:r>
                        <a:rPr lang="en-US" baseline="-25000" dirty="0" err="1"/>
                        <a:t>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8449408" y="2292362"/>
            <a:ext cx="26377" cy="23523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0" idx="3"/>
          </p:cNvCxnSpPr>
          <p:nvPr/>
        </p:nvCxnSpPr>
        <p:spPr>
          <a:xfrm flipH="1">
            <a:off x="7584263" y="4644723"/>
            <a:ext cx="89152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19465" y="3702782"/>
            <a:ext cx="256508" cy="37769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911630" y="4461843"/>
            <a:ext cx="256508" cy="37769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736799" y="3712393"/>
            <a:ext cx="256508" cy="37769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745449" y="4445947"/>
            <a:ext cx="256508" cy="37769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9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" grpId="0"/>
      <p:bldP spid="12" grpId="0"/>
      <p:bldP spid="18" grpId="0"/>
      <p:bldP spid="19" grpId="0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Securely Compressing Correlations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2962" y="1454884"/>
            <a:ext cx="172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Encryption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79230" y="2323246"/>
            <a:ext cx="3156439" cy="4747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One-Time Pad 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9861" y="2323246"/>
            <a:ext cx="3156439" cy="4747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One-Time Pad 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5802" y="1849072"/>
            <a:ext cx="172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Sender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9446" y="1849072"/>
            <a:ext cx="1723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Receiver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969473" y="3666392"/>
            <a:ext cx="975947" cy="465991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30105" y="3656249"/>
            <a:ext cx="975947" cy="465991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Key 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7360" y="3109888"/>
            <a:ext cx="1949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G(k)=O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26116" y="3947200"/>
            <a:ext cx="1723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General Correlation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292469" y="4594948"/>
            <a:ext cx="2417885" cy="4747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Data 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12066" y="4634429"/>
            <a:ext cx="2417885" cy="4747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Data 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97152" y="5236802"/>
            <a:ext cx="211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Relation R(</a:t>
            </a:r>
            <a:r>
              <a:rPr lang="en-US" sz="2400" dirty="0" err="1"/>
              <a:t>u,w</a:t>
            </a:r>
            <a:r>
              <a:rPr lang="en-US" sz="2400" dirty="0"/>
              <a:t>)</a:t>
            </a:r>
          </a:p>
        </p:txBody>
      </p:sp>
      <p:sp>
        <p:nvSpPr>
          <p:cNvPr id="22" name="Up Arrow 21"/>
          <p:cNvSpPr/>
          <p:nvPr/>
        </p:nvSpPr>
        <p:spPr>
          <a:xfrm>
            <a:off x="2367323" y="2835276"/>
            <a:ext cx="180246" cy="83111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>
            <a:off x="6827956" y="2835276"/>
            <a:ext cx="180246" cy="83111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890346" y="5929301"/>
            <a:ext cx="1116623" cy="465991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Seed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Up Arrow 24"/>
          <p:cNvSpPr/>
          <p:nvPr/>
        </p:nvSpPr>
        <p:spPr>
          <a:xfrm>
            <a:off x="2411288" y="5093713"/>
            <a:ext cx="180246" cy="83111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85974" y="3111050"/>
            <a:ext cx="1949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G(k)=O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340714" y="5929301"/>
            <a:ext cx="1116623" cy="465991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Seed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Up Arrow 28"/>
          <p:cNvSpPr/>
          <p:nvPr/>
        </p:nvSpPr>
        <p:spPr>
          <a:xfrm>
            <a:off x="6861656" y="5093713"/>
            <a:ext cx="180246" cy="831116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915498" y="5278438"/>
            <a:ext cx="1949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G(a)=u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69303" y="5289475"/>
            <a:ext cx="1949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G(c)=w</a:t>
            </a:r>
          </a:p>
        </p:txBody>
      </p:sp>
    </p:spTree>
    <p:extLst>
      <p:ext uri="{BB962C8B-B14F-4D97-AF65-F5344CB8AC3E}">
        <p14:creationId xmlns:p14="http://schemas.microsoft.com/office/powerpoint/2010/main" val="137890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P spid="9" grpId="0"/>
      <p:bldP spid="10" grpId="0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8" grpId="0" animBg="1"/>
      <p:bldP spid="29" grpId="0" animBg="1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 Generator - Expand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3530" y="1341631"/>
                <a:ext cx="2839916" cy="406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8000"/>
                    </a:solidFill>
                  </a:rPr>
                  <a:t>Expand (</a:t>
                </a:r>
                <a:r>
                  <a:rPr lang="en-US" sz="2000" b="1" dirty="0">
                    <a:solidFill>
                      <a:srgbClr val="008000"/>
                    </a:solidFill>
                    <a:sym typeface="Symbol" panose="05050102010706020507" pitchFamily="18" charset="2"/>
                  </a:rPr>
                  <a:t></a:t>
                </a:r>
                <a:r>
                  <a:rPr lang="en-US" sz="2000" b="1" baseline="-25000" dirty="0">
                    <a:solidFill>
                      <a:srgbClr val="008000"/>
                    </a:solidFill>
                    <a:sym typeface="Symbol" panose="05050102010706020507" pitchFamily="18" charset="2"/>
                  </a:rPr>
                  <a:t>0</a:t>
                </a:r>
                <a:r>
                  <a:rPr lang="en-US" sz="2000" b="1" dirty="0">
                    <a:solidFill>
                      <a:srgbClr val="008000"/>
                    </a:solidFill>
                    <a:sym typeface="Symbol" panose="05050102010706020507" pitchFamily="18" charset="2"/>
                  </a:rPr>
                  <a:t>=(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2000" b="1" dirty="0">
                    <a:solidFill>
                      <a:srgbClr val="008000"/>
                    </a:solidFill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000" b="1" dirty="0">
                    <a:solidFill>
                      <a:srgbClr val="008000"/>
                    </a:solidFill>
                  </a:rPr>
                  <a:t>,S,y,k</a:t>
                </a:r>
                <a:r>
                  <a:rPr lang="en-US" sz="2000" b="1" baseline="-25000" dirty="0">
                    <a:solidFill>
                      <a:srgbClr val="008000"/>
                    </a:solidFill>
                  </a:rPr>
                  <a:t>0</a:t>
                </a:r>
                <a:r>
                  <a:rPr lang="en-US" sz="2000" b="1" dirty="0">
                    <a:solidFill>
                      <a:srgbClr val="008000"/>
                    </a:solidFill>
                  </a:rPr>
                  <a:t>))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530" y="1341631"/>
                <a:ext cx="2839916" cy="406971"/>
              </a:xfrm>
              <a:prstGeom prst="rect">
                <a:avLst/>
              </a:prstGeom>
              <a:blipFill rotWithShape="0">
                <a:blip r:embed="rId2"/>
                <a:stretch>
                  <a:fillRect l="-2361" t="-8955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9861" y="1341631"/>
                <a:ext cx="2839916" cy="406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8000"/>
                    </a:solidFill>
                  </a:rPr>
                  <a:t>Expand (</a:t>
                </a:r>
                <a:r>
                  <a:rPr lang="en-US" sz="2000" b="1" dirty="0">
                    <a:solidFill>
                      <a:srgbClr val="008000"/>
                    </a:solidFill>
                    <a:sym typeface="Symbol" panose="05050102010706020507" pitchFamily="18" charset="2"/>
                  </a:rPr>
                  <a:t></a:t>
                </a:r>
                <a:r>
                  <a:rPr lang="en-US" sz="2000" b="1" baseline="-25000" dirty="0">
                    <a:solidFill>
                      <a:srgbClr val="008000"/>
                    </a:solidFill>
                    <a:sym typeface="Symbol" panose="05050102010706020507" pitchFamily="18" charset="2"/>
                  </a:rPr>
                  <a:t>1</a:t>
                </a:r>
                <a:r>
                  <a:rPr lang="en-US" sz="2000" b="1" dirty="0">
                    <a:solidFill>
                      <a:srgbClr val="008000"/>
                    </a:solidFill>
                    <a:sym typeface="Symbol" panose="05050102010706020507" pitchFamily="18" charset="2"/>
                  </a:rPr>
                  <a:t>=(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2000" b="1" dirty="0">
                    <a:solidFill>
                      <a:srgbClr val="008000"/>
                    </a:solidFill>
                    <a:sym typeface="Symbol" panose="05050102010706020507" pitchFamily="18" charset="2"/>
                  </a:rPr>
                  <a:t>,k</a:t>
                </a:r>
                <a:r>
                  <a:rPr lang="en-US" sz="2000" b="1" baseline="-25000" dirty="0">
                    <a:solidFill>
                      <a:srgbClr val="008000"/>
                    </a:solidFill>
                    <a:sym typeface="Symbol" panose="05050102010706020507" pitchFamily="18" charset="2"/>
                  </a:rPr>
                  <a:t>1</a:t>
                </a:r>
                <a:r>
                  <a:rPr lang="en-US" sz="2000" b="1" dirty="0">
                    <a:solidFill>
                      <a:srgbClr val="008000"/>
                    </a:solidFill>
                  </a:rPr>
                  <a:t>))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9861" y="1341631"/>
                <a:ext cx="2839916" cy="406971"/>
              </a:xfrm>
              <a:prstGeom prst="rect">
                <a:avLst/>
              </a:prstGeom>
              <a:blipFill rotWithShape="0">
                <a:blip r:embed="rId3"/>
                <a:stretch>
                  <a:fillRect l="-2361" t="-10448" b="-23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4349" y="1853504"/>
                <a:ext cx="3798277" cy="1294142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M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M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v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v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+y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 for 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iS</a:t>
                </a:r>
                <a:endParaRPr lang="en-US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v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v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-Eval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(k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,i) for 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{1,…,n}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49" y="1853504"/>
                <a:ext cx="3798277" cy="12941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60680" y="1853504"/>
                <a:ext cx="3798277" cy="978078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M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w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w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-Eval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(k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,i) for 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{1,…,n}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680" y="1853504"/>
                <a:ext cx="3798277" cy="9780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14349" y="3868615"/>
            <a:ext cx="8269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Theorem</a:t>
            </a:r>
            <a:r>
              <a:rPr lang="en-US" sz="2400" dirty="0"/>
              <a:t>: Assuming that LPN with parameters (</a:t>
            </a:r>
            <a:r>
              <a:rPr lang="en-US" sz="2400" dirty="0" err="1"/>
              <a:t>k,n,t</a:t>
            </a:r>
            <a:r>
              <a:rPr lang="en-US" sz="2400" dirty="0"/>
              <a:t>/n) is hard and MP-DPF is secure then  “Primal” is a secure VOLE generator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49" y="5005082"/>
            <a:ext cx="8269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</a:t>
            </a:r>
            <a:r>
              <a:rPr lang="en-US" sz="2400" dirty="0"/>
              <a:t>: The stretch of the generator |</a:t>
            </a:r>
            <a:r>
              <a:rPr lang="en-US" sz="2400" dirty="0">
                <a:sym typeface="Symbol" panose="05050102010706020507" pitchFamily="18" charset="2"/>
              </a:rPr>
              <a:t></a:t>
            </a:r>
            <a:r>
              <a:rPr lang="en-US" sz="2400" baseline="-25000" dirty="0">
                <a:sym typeface="Symbol" panose="05050102010706020507" pitchFamily="18" charset="2"/>
              </a:rPr>
              <a:t>0</a:t>
            </a:r>
            <a:r>
              <a:rPr lang="en-US" sz="2400" dirty="0">
                <a:sym typeface="Symbol" panose="05050102010706020507" pitchFamily="18" charset="2"/>
              </a:rPr>
              <a:t>|n is sub-quadratic.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943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Generator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8222" y="3631223"/>
            <a:ext cx="3923567" cy="190954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Choose parameter 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Choose random S{1,…,n}, |S|=k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Choose random y=(y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,…,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y</a:t>
            </a:r>
            <a:r>
              <a:rPr lang="en-US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)F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Run GEN(</a:t>
            </a:r>
            <a:r>
              <a:rPr lang="en-US" dirty="0" err="1">
                <a:solidFill>
                  <a:srgbClr val="FF0000"/>
                </a:solidFill>
                <a:sym typeface="Symbol" panose="05050102010706020507" pitchFamily="18" charset="2"/>
              </a:rPr>
              <a:t>xy,S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) for MP-DPF and get keys k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,k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Set 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=(y,S,k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) and 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=(k</a:t>
            </a:r>
            <a:r>
              <a:rPr lang="en-US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597" y="3114393"/>
            <a:ext cx="1336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Setup (</a:t>
            </a:r>
            <a:r>
              <a:rPr lang="en-US" sz="2000" b="1" dirty="0" err="1">
                <a:solidFill>
                  <a:srgbClr val="008000"/>
                </a:solidFill>
              </a:rPr>
              <a:t>x,n</a:t>
            </a:r>
            <a:r>
              <a:rPr lang="en-US" sz="2000" b="1" dirty="0">
                <a:solidFill>
                  <a:srgbClr val="008000"/>
                </a:solidFill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" y="1417638"/>
            <a:ext cx="86516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Primal generator based on Code-Generating matrix </a:t>
            </a:r>
            <a:r>
              <a:rPr lang="en-US" sz="2800" dirty="0" err="1"/>
              <a:t>M</a:t>
            </a:r>
            <a:r>
              <a:rPr lang="en-US" sz="2800" dirty="0" err="1">
                <a:sym typeface="Symbol" panose="05050102010706020507" pitchFamily="18" charset="2"/>
              </a:rPr>
              <a:t>F</a:t>
            </a:r>
            <a:r>
              <a:rPr lang="en-US" sz="2800" baseline="30000" dirty="0" err="1">
                <a:sym typeface="Symbol" panose="05050102010706020507" pitchFamily="18" charset="2"/>
              </a:rPr>
              <a:t>kn</a:t>
            </a:r>
            <a:endParaRPr lang="en-US" sz="2800" baseline="30000" dirty="0">
              <a:sym typeface="Symbol" panose="050501020107060205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Consider Dual/Parity check matrix </a:t>
            </a:r>
            <a:r>
              <a:rPr lang="en-US" sz="2800" dirty="0" err="1"/>
              <a:t>P</a:t>
            </a:r>
            <a:r>
              <a:rPr lang="en-US" sz="2800" dirty="0" err="1">
                <a:sym typeface="Symbol" panose="05050102010706020507" pitchFamily="18" charset="2"/>
              </a:rPr>
              <a:t>F</a:t>
            </a:r>
            <a:r>
              <a:rPr lang="en-US" sz="2800" baseline="30000" dirty="0" err="1">
                <a:sym typeface="Symbol" panose="05050102010706020507" pitchFamily="18" charset="2"/>
              </a:rPr>
              <a:t>nn</a:t>
            </a:r>
            <a:r>
              <a:rPr lang="en-US" sz="2800" baseline="30000" dirty="0">
                <a:sym typeface="Symbol" panose="05050102010706020507" pitchFamily="18" charset="2"/>
              </a:rPr>
              <a:t>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386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Generator 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4349" y="3868615"/>
            <a:ext cx="8269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Theorem</a:t>
            </a:r>
            <a:r>
              <a:rPr lang="en-US" sz="2400" dirty="0"/>
              <a:t>: Assuming that LPN with parameters (</a:t>
            </a:r>
            <a:r>
              <a:rPr lang="en-US" sz="2400" dirty="0" err="1"/>
              <a:t>k,n,t</a:t>
            </a:r>
            <a:r>
              <a:rPr lang="en-US" sz="2400" dirty="0"/>
              <a:t>/n) is hard and MP-DPF is secure then  “Dual” is a secure VOLE generator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349" y="5005082"/>
            <a:ext cx="8269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Note</a:t>
            </a:r>
            <a:r>
              <a:rPr lang="en-US" sz="2400" dirty="0"/>
              <a:t>: The stretch of the generator |</a:t>
            </a:r>
            <a:r>
              <a:rPr lang="en-US" sz="2400" dirty="0">
                <a:sym typeface="Symbol" panose="05050102010706020507" pitchFamily="18" charset="2"/>
              </a:rPr>
              <a:t></a:t>
            </a:r>
            <a:r>
              <a:rPr lang="en-US" sz="2400" baseline="-25000" dirty="0">
                <a:sym typeface="Symbol" panose="05050102010706020507" pitchFamily="18" charset="2"/>
              </a:rPr>
              <a:t>0</a:t>
            </a:r>
            <a:r>
              <a:rPr lang="en-US" sz="2400" dirty="0">
                <a:sym typeface="Symbol" panose="05050102010706020507" pitchFamily="18" charset="2"/>
              </a:rPr>
              <a:t>|n is any arbitrary polynomial.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36381" y="1519622"/>
            <a:ext cx="2839916" cy="406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Expand (</a:t>
            </a:r>
            <a:r>
              <a:rPr lang="en-US" sz="2000" b="1" dirty="0">
                <a:solidFill>
                  <a:srgbClr val="008000"/>
                </a:solidFill>
                <a:sym typeface="Symbol" panose="05050102010706020507" pitchFamily="18" charset="2"/>
              </a:rPr>
              <a:t></a:t>
            </a:r>
            <a:r>
              <a:rPr lang="en-US" sz="2000" b="1" baseline="-25000" dirty="0">
                <a:solidFill>
                  <a:srgbClr val="008000"/>
                </a:solidFill>
                <a:sym typeface="Symbol" panose="05050102010706020507" pitchFamily="18" charset="2"/>
              </a:rPr>
              <a:t>0</a:t>
            </a:r>
            <a:r>
              <a:rPr lang="en-US" sz="2000" b="1" dirty="0">
                <a:solidFill>
                  <a:srgbClr val="008000"/>
                </a:solidFill>
                <a:sym typeface="Symbol" panose="05050102010706020507" pitchFamily="18" charset="2"/>
              </a:rPr>
              <a:t>=(</a:t>
            </a:r>
            <a:r>
              <a:rPr lang="en-US" sz="2000" b="1" dirty="0">
                <a:solidFill>
                  <a:srgbClr val="008000"/>
                </a:solidFill>
              </a:rPr>
              <a:t>S,y,k</a:t>
            </a:r>
            <a:r>
              <a:rPr lang="en-US" sz="2000" b="1" baseline="-25000" dirty="0">
                <a:solidFill>
                  <a:srgbClr val="008000"/>
                </a:solidFill>
              </a:rPr>
              <a:t>0</a:t>
            </a:r>
            <a:r>
              <a:rPr lang="en-US" sz="2000" b="1" dirty="0">
                <a:solidFill>
                  <a:srgbClr val="008000"/>
                </a:solidFill>
              </a:rPr>
              <a:t>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82712" y="1519622"/>
            <a:ext cx="2839916" cy="406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Expand (</a:t>
            </a:r>
            <a:r>
              <a:rPr lang="en-US" sz="2000" b="1" dirty="0">
                <a:solidFill>
                  <a:srgbClr val="008000"/>
                </a:solidFill>
                <a:sym typeface="Symbol" panose="05050102010706020507" pitchFamily="18" charset="2"/>
              </a:rPr>
              <a:t></a:t>
            </a:r>
            <a:r>
              <a:rPr lang="en-US" sz="2000" b="1" baseline="-25000" dirty="0">
                <a:solidFill>
                  <a:srgbClr val="008000"/>
                </a:solidFill>
                <a:sym typeface="Symbol" panose="05050102010706020507" pitchFamily="18" charset="2"/>
              </a:rPr>
              <a:t>1</a:t>
            </a:r>
            <a:r>
              <a:rPr lang="en-US" sz="2000" b="1" dirty="0">
                <a:solidFill>
                  <a:srgbClr val="008000"/>
                </a:solidFill>
                <a:sym typeface="Symbol" panose="05050102010706020507" pitchFamily="18" charset="2"/>
              </a:rPr>
              <a:t>=k</a:t>
            </a:r>
            <a:r>
              <a:rPr lang="en-US" sz="2000" b="1" baseline="-25000" dirty="0">
                <a:solidFill>
                  <a:srgbClr val="008000"/>
                </a:solidFill>
                <a:sym typeface="Symbol" panose="05050102010706020507" pitchFamily="18" charset="2"/>
              </a:rPr>
              <a:t>1</a:t>
            </a:r>
            <a:r>
              <a:rPr lang="en-US" sz="2000" b="1" dirty="0">
                <a:solidFill>
                  <a:srgbClr val="008000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57200" y="2031495"/>
                <a:ext cx="3798277" cy="1294142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=spread(</a:t>
                </a:r>
                <a:r>
                  <a:rPr lang="en-US" dirty="0" err="1">
                    <a:solidFill>
                      <a:srgbClr val="FF0000"/>
                    </a:solidFill>
                  </a:rPr>
                  <a:t>y,S</a:t>
                </a:r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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v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-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Eval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(k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0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,i) for 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{1,…,n}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v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P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031495"/>
                <a:ext cx="3798277" cy="12941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803531" y="2031495"/>
                <a:ext cx="3798277" cy="978078"/>
              </a:xfrm>
              <a:prstGeom prst="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w</a:t>
                </a:r>
                <a:r>
                  <a:rPr lang="en-US" baseline="-25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Eval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(k</a:t>
                </a:r>
                <a:r>
                  <a:rPr lang="en-US" baseline="-250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1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,i) for </a:t>
                </a:r>
                <a:r>
                  <a:rPr lang="en-US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{1,…,n}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3531" y="2031495"/>
                <a:ext cx="3798277" cy="9780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297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99" y="1656391"/>
            <a:ext cx="6708001" cy="424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303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16748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Oblivious Linear-Function Evaluation (OLE)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1819" y="1697610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Sender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5336" y="1697609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Receiver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045" y="2380891"/>
            <a:ext cx="810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Input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74900" y="2244255"/>
            <a:ext cx="1573742" cy="774990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a,b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r>
              <a:rPr lang="en-US" sz="2400" dirty="0">
                <a:solidFill>
                  <a:schemeClr val="tx1"/>
                </a:solidFill>
                <a:sym typeface="Symbol" panose="05050102010706020507" pitchFamily="18" charset="2"/>
              </a:rPr>
              <a:t>, F a field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25586" y="2242767"/>
            <a:ext cx="1573742" cy="774990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148642" y="2484408"/>
            <a:ext cx="2276944" cy="86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3148642" y="2818167"/>
            <a:ext cx="2276944" cy="86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66667" y="3101250"/>
            <a:ext cx="104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Protocol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6044" y="3834552"/>
            <a:ext cx="972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Output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425586" y="3698520"/>
            <a:ext cx="1573742" cy="774990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ax+b</a:t>
            </a:r>
            <a:r>
              <a:rPr lang="en-US" sz="2400" dirty="0" err="1">
                <a:solidFill>
                  <a:srgbClr val="FF0000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err="1">
                <a:solidFill>
                  <a:srgbClr val="FF0000"/>
                </a:solidFill>
                <a:sym typeface="Symbol" panose="05050102010706020507" pitchFamily="18" charset="2"/>
              </a:rPr>
              <a:t>F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045" y="5088158"/>
            <a:ext cx="151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Security requirement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8269" y="5088158"/>
            <a:ext cx="472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 information on other party’s input beyond output.</a:t>
            </a:r>
          </a:p>
        </p:txBody>
      </p:sp>
    </p:spTree>
    <p:extLst>
      <p:ext uri="{BB962C8B-B14F-4D97-AF65-F5344CB8AC3E}">
        <p14:creationId xmlns:p14="http://schemas.microsoft.com/office/powerpoint/2010/main" val="3340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OLE Example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OLE follows from  many assumptions</a:t>
            </a:r>
          </a:p>
          <a:p>
            <a:pPr lvl="1"/>
            <a:r>
              <a:rPr lang="en-US" dirty="0"/>
              <a:t>But all require public key crypto</a:t>
            </a:r>
          </a:p>
          <a:p>
            <a:r>
              <a:rPr lang="en-US" dirty="0"/>
              <a:t>Example – let E be additively homomorphic</a:t>
            </a:r>
          </a:p>
          <a:p>
            <a:pPr lvl="1"/>
            <a:r>
              <a:rPr lang="en-US" dirty="0"/>
              <a:t>For some function f (e.g. multiplication) and some integer m</a:t>
            </a:r>
          </a:p>
          <a:p>
            <a:pPr lvl="2"/>
            <a:r>
              <a:rPr lang="en-US" dirty="0"/>
              <a:t>f(E(a),E(b)) = E(</a:t>
            </a:r>
            <a:r>
              <a:rPr lang="en-US" dirty="0" err="1"/>
              <a:t>a+b</a:t>
            </a:r>
            <a:r>
              <a:rPr lang="en-US" dirty="0"/>
              <a:t> mod m), for any 0</a:t>
            </a:r>
            <a:r>
              <a:rPr lang="en-US" dirty="0">
                <a:sym typeface="Symbol" panose="05050102010706020507" pitchFamily="18" charset="2"/>
              </a:rPr>
              <a:t>a,b&lt;m</a:t>
            </a:r>
          </a:p>
          <a:p>
            <a:pPr lvl="1"/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Public key, additively homomorphic </a:t>
            </a:r>
            <a:r>
              <a:rPr lang="en-US" dirty="0">
                <a:sym typeface="Symbol" panose="05050102010706020507" pitchFamily="18" charset="2"/>
              </a:rPr>
              <a:t>cryptosystems include </a:t>
            </a:r>
            <a:r>
              <a:rPr lang="en-US" dirty="0" err="1">
                <a:sym typeface="Symbol" panose="05050102010706020507" pitchFamily="18" charset="2"/>
              </a:rPr>
              <a:t>Paillier</a:t>
            </a:r>
            <a:r>
              <a:rPr lang="en-US" dirty="0">
                <a:sym typeface="Symbol" panose="05050102010706020507" pitchFamily="18" charset="2"/>
              </a:rPr>
              <a:t>, GM, </a:t>
            </a:r>
            <a:r>
              <a:rPr lang="en-US" dirty="0" err="1">
                <a:sym typeface="Symbol" panose="05050102010706020507" pitchFamily="18" charset="2"/>
              </a:rPr>
              <a:t>ElGamal</a:t>
            </a:r>
            <a:r>
              <a:rPr lang="en-US" dirty="0">
                <a:sym typeface="Symbol" panose="05050102010706020507" pitchFamily="18" charset="2"/>
              </a:rPr>
              <a:t>, many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6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OLE Example II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1819" y="1697610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Sender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5336" y="1697609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Receiver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045" y="2380891"/>
            <a:ext cx="810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Input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74900" y="2244255"/>
            <a:ext cx="1573742" cy="774990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a,b</a:t>
            </a:r>
            <a:r>
              <a:rPr lang="en-US" sz="2400" dirty="0" err="1">
                <a:solidFill>
                  <a:schemeClr val="tx1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err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25586" y="2242767"/>
            <a:ext cx="1573742" cy="774990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en-US" sz="2400" dirty="0" err="1">
                <a:solidFill>
                  <a:schemeClr val="tx1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err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129226" y="4629731"/>
            <a:ext cx="2276944" cy="86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148642" y="3653436"/>
            <a:ext cx="2276944" cy="86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66667" y="3279885"/>
            <a:ext cx="1040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E(x)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6677" y="4207470"/>
            <a:ext cx="3578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f(f</a:t>
            </a:r>
            <a:r>
              <a:rPr lang="en-US" sz="2000" b="1" baseline="30000" dirty="0"/>
              <a:t>a</a:t>
            </a:r>
            <a:r>
              <a:rPr lang="en-US" sz="2000" b="1" dirty="0"/>
              <a:t>(E(x)),E(b)=E(</a:t>
            </a:r>
            <a:r>
              <a:rPr lang="en-US" sz="2000" b="1" dirty="0" err="1"/>
              <a:t>ax+b</a:t>
            </a:r>
            <a:r>
              <a:rPr lang="en-US" sz="2000" b="1" dirty="0"/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44662" y="5046785"/>
            <a:ext cx="1354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Decrypt </a:t>
            </a:r>
            <a:r>
              <a:rPr lang="en-US" sz="2400" dirty="0" err="1"/>
              <a:t>ax+b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13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OLE (VOLE)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1819" y="1697610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Sender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5336" y="1697609"/>
            <a:ext cx="2234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Receiver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6045" y="2380891"/>
            <a:ext cx="810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Input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6"/>
              <p:cNvSpPr/>
              <p:nvPr/>
            </p:nvSpPr>
            <p:spPr>
              <a:xfrm>
                <a:off x="1574900" y="2244255"/>
                <a:ext cx="1573742" cy="774990"/>
              </a:xfrm>
              <a:prstGeom prst="roundRect">
                <a:avLst/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US" sz="2400" b="1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F</a:t>
                </a:r>
                <a:r>
                  <a:rPr lang="en-US" sz="2400" b="1" baseline="30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n</a:t>
                </a:r>
                <a:endParaRPr lang="en-US" sz="24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ounded 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900" y="2244255"/>
                <a:ext cx="1573742" cy="774990"/>
              </a:xfrm>
              <a:prstGeom prst="round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5425586" y="2242767"/>
            <a:ext cx="1696182" cy="774990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  <a:r>
              <a:rPr lang="en-US" sz="2400" dirty="0" err="1">
                <a:solidFill>
                  <a:schemeClr val="tx1"/>
                </a:solidFill>
                <a:sym typeface="Symbol" panose="05050102010706020507" pitchFamily="18" charset="2"/>
              </a:rPr>
              <a:t></a:t>
            </a:r>
            <a:r>
              <a:rPr lang="en-US" sz="2400" b="1" dirty="0" err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148642" y="2484408"/>
            <a:ext cx="2276944" cy="86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148642" y="2818167"/>
            <a:ext cx="2276944" cy="86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66667" y="3101250"/>
            <a:ext cx="1040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Protocol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044" y="3834552"/>
            <a:ext cx="972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Output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5425585" y="3698520"/>
                <a:ext cx="1696183" cy="774990"/>
              </a:xfrm>
              <a:prstGeom prst="roundRect">
                <a:avLst/>
              </a:prstGeom>
              <a:gradFill>
                <a:gsLst>
                  <a:gs pos="0">
                    <a:schemeClr val="tx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20000"/>
                      <a:lumOff val="8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𝑢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US" sz="2400" b="1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F</a:t>
                </a:r>
                <a:r>
                  <a:rPr lang="en-US" sz="2400" b="1" baseline="30000" dirty="0" err="1">
                    <a:solidFill>
                      <a:srgbClr val="FF0000"/>
                    </a:solidFill>
                    <a:sym typeface="Symbol" panose="05050102010706020507" pitchFamily="18" charset="2"/>
                  </a:rPr>
                  <a:t>n</a:t>
                </a:r>
                <a:endParaRPr lang="en-US" sz="2400" baseline="30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585" y="3698520"/>
                <a:ext cx="1696183" cy="774990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76045" y="5088158"/>
            <a:ext cx="151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Security requirement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78269" y="5088158"/>
            <a:ext cx="47214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 information on other party’s input beyond output.</a:t>
            </a:r>
          </a:p>
        </p:txBody>
      </p:sp>
    </p:spTree>
    <p:extLst>
      <p:ext uri="{BB962C8B-B14F-4D97-AF65-F5344CB8AC3E}">
        <p14:creationId xmlns:p14="http://schemas.microsoft.com/office/powerpoint/2010/main" val="427875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VOLE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Secure computation</a:t>
            </a:r>
          </a:p>
          <a:p>
            <a:pPr lvl="1"/>
            <a:r>
              <a:rPr lang="en-US" dirty="0"/>
              <a:t>Arithmetic circuits- [</a:t>
            </a:r>
            <a:r>
              <a:rPr lang="en-US" dirty="0" err="1"/>
              <a:t>Naor</a:t>
            </a:r>
            <a:r>
              <a:rPr lang="en-US" dirty="0"/>
              <a:t>, </a:t>
            </a:r>
            <a:r>
              <a:rPr lang="en-US" dirty="0" err="1"/>
              <a:t>Pinkas</a:t>
            </a:r>
            <a:r>
              <a:rPr lang="en-US" dirty="0"/>
              <a:t> 06], [</a:t>
            </a:r>
            <a:r>
              <a:rPr lang="en-US" dirty="0" err="1"/>
              <a:t>Ishai</a:t>
            </a:r>
            <a:r>
              <a:rPr lang="en-US" dirty="0"/>
              <a:t>, </a:t>
            </a:r>
            <a:r>
              <a:rPr lang="en-US" dirty="0" err="1"/>
              <a:t>Prabhakaran</a:t>
            </a:r>
            <a:r>
              <a:rPr lang="en-US" dirty="0"/>
              <a:t>, Sahai09], [</a:t>
            </a:r>
            <a:r>
              <a:rPr lang="en-US" dirty="0" err="1"/>
              <a:t>Dottling</a:t>
            </a:r>
            <a:r>
              <a:rPr lang="en-US" dirty="0"/>
              <a:t>, Ghosh, Nielsen, </a:t>
            </a:r>
            <a:r>
              <a:rPr lang="en-US" dirty="0" err="1"/>
              <a:t>Nilges</a:t>
            </a:r>
            <a:r>
              <a:rPr lang="en-US" dirty="0"/>
              <a:t>, Trifiletti17]</a:t>
            </a:r>
          </a:p>
          <a:p>
            <a:r>
              <a:rPr lang="en-US" dirty="0"/>
              <a:t>Non-Interactive Zero Knowledge</a:t>
            </a:r>
          </a:p>
          <a:p>
            <a:pPr lvl="1"/>
            <a:r>
              <a:rPr lang="en-US" dirty="0"/>
              <a:t>Example: arguments in </a:t>
            </a:r>
            <a:r>
              <a:rPr lang="en-US" dirty="0" err="1"/>
              <a:t>blockchain</a:t>
            </a:r>
            <a:r>
              <a:rPr lang="en-US" dirty="0"/>
              <a:t> protocols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66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4680"/>
          </a:xfrm>
        </p:spPr>
        <p:txBody>
          <a:bodyPr/>
          <a:lstStyle/>
          <a:p>
            <a:r>
              <a:rPr lang="en-US" dirty="0"/>
              <a:t>VOLE Generator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0884" y="1309318"/>
            <a:ext cx="171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Setup(</a:t>
            </a:r>
            <a:r>
              <a:rPr lang="en-US" sz="2400" dirty="0" err="1"/>
              <a:t>x,n</a:t>
            </a:r>
            <a:r>
              <a:rPr lang="en-US" sz="2400" dirty="0"/>
              <a:t>)</a:t>
            </a: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>
            <a:off x="4418135" y="1770983"/>
            <a:ext cx="1613388" cy="96268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</p:cNvCxnSpPr>
          <p:nvPr/>
        </p:nvCxnSpPr>
        <p:spPr>
          <a:xfrm flipH="1">
            <a:off x="2892670" y="1770983"/>
            <a:ext cx="1525465" cy="962689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12777" y="2045684"/>
            <a:ext cx="1547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 seed </a:t>
            </a:r>
            <a:r>
              <a:rPr 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</a:t>
            </a:r>
            <a:r>
              <a:rPr lang="en-US" sz="2000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1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4973" y="2045684"/>
            <a:ext cx="1835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Short seed </a:t>
            </a:r>
            <a:r>
              <a:rPr lang="en-US" sz="2000" b="1" dirty="0">
                <a:solidFill>
                  <a:srgbClr val="FF0000"/>
                </a:solidFill>
                <a:sym typeface="Symbol" panose="05050102010706020507" pitchFamily="18" charset="2"/>
              </a:rPr>
              <a:t></a:t>
            </a:r>
            <a:r>
              <a:rPr lang="en-US" sz="2000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0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970" y="2733672"/>
            <a:ext cx="171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Expand(</a:t>
            </a:r>
            <a:r>
              <a:rPr lang="en-US" sz="2400" b="1" dirty="0">
                <a:solidFill>
                  <a:srgbClr val="650101"/>
                </a:solidFill>
                <a:sym typeface="Symbol" panose="05050102010706020507" pitchFamily="18" charset="2"/>
              </a:rPr>
              <a:t></a:t>
            </a:r>
            <a:r>
              <a:rPr lang="en-US" sz="2400" b="1" baseline="-25000" dirty="0">
                <a:solidFill>
                  <a:srgbClr val="650101"/>
                </a:solidFill>
                <a:sym typeface="Symbol" panose="05050102010706020507" pitchFamily="18" charset="2"/>
              </a:rPr>
              <a:t>1</a:t>
            </a:r>
            <a:r>
              <a:rPr lang="en-US" sz="24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95866" y="2736603"/>
            <a:ext cx="1714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Expand(</a:t>
            </a:r>
            <a:r>
              <a:rPr lang="en-US" sz="2400" b="1" dirty="0">
                <a:solidFill>
                  <a:srgbClr val="650101"/>
                </a:solidFill>
                <a:sym typeface="Symbol" panose="05050102010706020507" pitchFamily="18" charset="2"/>
              </a:rPr>
              <a:t></a:t>
            </a:r>
            <a:r>
              <a:rPr lang="en-US" sz="2400" b="1" baseline="-25000" dirty="0">
                <a:solidFill>
                  <a:srgbClr val="650101"/>
                </a:solidFill>
                <a:sym typeface="Symbol" panose="05050102010706020507" pitchFamily="18" charset="2"/>
              </a:rPr>
              <a:t>0</a:t>
            </a:r>
            <a:r>
              <a:rPr lang="en-US" sz="2400" dirty="0"/>
              <a:t>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031523" y="3177019"/>
            <a:ext cx="1" cy="76046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92670" y="3108844"/>
            <a:ext cx="1" cy="760465"/>
          </a:xfrm>
          <a:prstGeom prst="straightConnector1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71039" y="3872218"/>
                <a:ext cx="95836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</a:t>
                </a:r>
                <a:r>
                  <a:rPr lang="en-US" sz="2000" dirty="0" err="1">
                    <a:sym typeface="Symbol" panose="05050102010706020507" pitchFamily="18" charset="2"/>
                  </a:rPr>
                  <a:t>F</a:t>
                </a:r>
                <a:r>
                  <a:rPr lang="en-US" sz="2000" baseline="30000" dirty="0" err="1">
                    <a:sym typeface="Symbol" panose="05050102010706020507" pitchFamily="18" charset="2"/>
                  </a:rPr>
                  <a:t>n</a:t>
                </a:r>
                <a:endParaRPr lang="en-US" sz="2000" baseline="30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039" y="3872218"/>
                <a:ext cx="958361" cy="400110"/>
              </a:xfrm>
              <a:prstGeom prst="rect">
                <a:avLst/>
              </a:prstGeom>
              <a:blipFill rotWithShape="0">
                <a:blip r:embed="rId2"/>
                <a:stretch>
                  <a:fillRect t="-1060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365572" y="3872218"/>
                <a:ext cx="11953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𝑢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</m:e>
                    </m:acc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</a:t>
                </a:r>
                <a:r>
                  <a:rPr lang="en-US" sz="2000" baseline="-25000" dirty="0">
                    <a:sym typeface="Symbol" panose="05050102010706020507" pitchFamily="18" charset="2"/>
                  </a:rPr>
                  <a:t>R</a:t>
                </a:r>
                <a:r>
                  <a:rPr lang="en-US" sz="2000" dirty="0">
                    <a:sym typeface="Symbol" panose="05050102010706020507" pitchFamily="18" charset="2"/>
                  </a:rPr>
                  <a:t>F</a:t>
                </a:r>
                <a:r>
                  <a:rPr lang="en-US" sz="2000" baseline="30000" dirty="0">
                    <a:sym typeface="Symbol" panose="05050102010706020507" pitchFamily="18" charset="2"/>
                  </a:rPr>
                  <a:t>n</a:t>
                </a:r>
                <a:endParaRPr lang="en-US" sz="2000" baseline="30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572" y="3872218"/>
                <a:ext cx="1195312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1060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62707" y="4354989"/>
                <a:ext cx="7199848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Correctness: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endParaRPr lang="en-US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Secrecy</a:t>
                </a:r>
                <a:r>
                  <a:rPr lang="en-US" sz="2800" dirty="0"/>
                  <a:t>:  </a:t>
                </a:r>
                <a:r>
                  <a:rPr lang="en-US" sz="2800" i="1" dirty="0">
                    <a:sym typeface="Symbol" panose="05050102010706020507" pitchFamily="18" charset="2"/>
                  </a:rPr>
                  <a:t></a:t>
                </a:r>
                <a:r>
                  <a:rPr lang="en-US" sz="2800" i="1" baseline="-25000" dirty="0">
                    <a:sym typeface="Symbol" panose="05050102010706020507" pitchFamily="18" charset="2"/>
                  </a:rPr>
                  <a:t>b</a:t>
                </a:r>
                <a:r>
                  <a:rPr lang="en-US" sz="2800" i="1" dirty="0">
                    <a:sym typeface="Symbol" panose="05050102010706020507" pitchFamily="18" charset="2"/>
                  </a:rPr>
                  <a:t> and Expand(</a:t>
                </a:r>
                <a:r>
                  <a:rPr lang="en-US" sz="2800" i="1" baseline="-25000" dirty="0">
                    <a:sym typeface="Symbol" panose="05050102010706020507" pitchFamily="18" charset="2"/>
                  </a:rPr>
                  <a:t>1-b</a:t>
                </a:r>
                <a:r>
                  <a:rPr lang="en-US" sz="2800" i="1" dirty="0">
                    <a:sym typeface="Symbol" panose="05050102010706020507" pitchFamily="18" charset="2"/>
                  </a:rPr>
                  <a:t>) indistinguishable from </a:t>
                </a:r>
                <a:r>
                  <a:rPr lang="en-US" sz="2800" i="1" baseline="-25000" dirty="0">
                    <a:sym typeface="Symbol" panose="05050102010706020507" pitchFamily="18" charset="2"/>
                  </a:rPr>
                  <a:t>b</a:t>
                </a:r>
                <a:r>
                  <a:rPr lang="en-US" sz="2800" i="1" dirty="0">
                    <a:sym typeface="Symbol" panose="05050102010706020507" pitchFamily="18" charset="2"/>
                  </a:rPr>
                  <a:t> and Expand(’) obeying VOLE correlation.</a:t>
                </a:r>
                <a:endParaRPr lang="en-US" sz="28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800" b="1" dirty="0"/>
                  <a:t>Efficiency</a:t>
                </a:r>
                <a:r>
                  <a:rPr lang="en-US" sz="2800" dirty="0"/>
                  <a:t>: |</a:t>
                </a:r>
                <a:r>
                  <a:rPr lang="en-US" sz="2800" dirty="0">
                    <a:solidFill>
                      <a:srgbClr val="650101"/>
                    </a:solidFill>
                    <a:sym typeface="Symbol" panose="05050102010706020507" pitchFamily="18" charset="2"/>
                  </a:rPr>
                  <a:t></a:t>
                </a:r>
                <a:r>
                  <a:rPr lang="en-US" sz="2800" baseline="-25000" dirty="0">
                    <a:solidFill>
                      <a:srgbClr val="650101"/>
                    </a:solidFill>
                    <a:sym typeface="Symbol" panose="05050102010706020507" pitchFamily="18" charset="2"/>
                  </a:rPr>
                  <a:t>0</a:t>
                </a:r>
                <a:r>
                  <a:rPr lang="en-US" sz="2800" dirty="0">
                    <a:solidFill>
                      <a:srgbClr val="650101"/>
                    </a:solidFill>
                    <a:sym typeface="Symbol" panose="05050102010706020507" pitchFamily="18" charset="2"/>
                  </a:rPr>
                  <a:t>|,|</a:t>
                </a:r>
                <a:r>
                  <a:rPr lang="en-US" sz="2800" baseline="-25000" dirty="0">
                    <a:solidFill>
                      <a:srgbClr val="650101"/>
                    </a:solidFill>
                    <a:sym typeface="Symbol" panose="05050102010706020507" pitchFamily="18" charset="2"/>
                  </a:rPr>
                  <a:t>1</a:t>
                </a:r>
                <a:r>
                  <a:rPr lang="en-US" sz="2800" dirty="0">
                    <a:solidFill>
                      <a:srgbClr val="650101"/>
                    </a:solidFill>
                    <a:sym typeface="Symbol" panose="05050102010706020507" pitchFamily="18" charset="2"/>
                  </a:rPr>
                  <a:t>|&lt;&lt;</a:t>
                </a:r>
                <a:r>
                  <a:rPr lang="en-US" sz="2800" i="1" dirty="0">
                    <a:sym typeface="Symbol" panose="05050102010706020507" pitchFamily="18" charset="2"/>
                  </a:rPr>
                  <a:t> n field elements.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7" y="4354989"/>
                <a:ext cx="7199848" cy="2246769"/>
              </a:xfrm>
              <a:prstGeom prst="rect">
                <a:avLst/>
              </a:prstGeom>
              <a:blipFill rotWithShape="0">
                <a:blip r:embed="rId4"/>
                <a:stretch>
                  <a:fillRect l="-1524" t="-2439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91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065393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44062</TotalTime>
  <Words>1430</Words>
  <Application>Microsoft Office PowerPoint</Application>
  <PresentationFormat>On-screen Show (4:3)</PresentationFormat>
  <Paragraphs>251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Gill Sans MT</vt:lpstr>
      <vt:lpstr>Office Theme</vt:lpstr>
      <vt:lpstr>Compressing Vector OLE</vt:lpstr>
      <vt:lpstr>Securely Compressing Correlations</vt:lpstr>
      <vt:lpstr>Oblivious Linear-Function Evaluation (OLE)</vt:lpstr>
      <vt:lpstr>OLE Example I</vt:lpstr>
      <vt:lpstr>OLE Example II</vt:lpstr>
      <vt:lpstr>Vector OLE (VOLE)</vt:lpstr>
      <vt:lpstr>Applications of VOLE</vt:lpstr>
      <vt:lpstr>VOLE Generator</vt:lpstr>
      <vt:lpstr>Background</vt:lpstr>
      <vt:lpstr>Learning Parity</vt:lpstr>
      <vt:lpstr>Learning Parity with Noise (LPN)</vt:lpstr>
      <vt:lpstr>Attacks on LPN</vt:lpstr>
      <vt:lpstr>Distributed Point Functions (DPF)</vt:lpstr>
      <vt:lpstr>DPF II</vt:lpstr>
      <vt:lpstr>Multi-Point DPF (MP-DPF)</vt:lpstr>
      <vt:lpstr>VOLE Generator</vt:lpstr>
      <vt:lpstr>Primal Generator (take I)</vt:lpstr>
      <vt:lpstr>What’s Wrong with Take I?</vt:lpstr>
      <vt:lpstr>Primal Generator- Setup</vt:lpstr>
      <vt:lpstr>Primal  Generator - Expand</vt:lpstr>
      <vt:lpstr>Dual Generator</vt:lpstr>
      <vt:lpstr>Dual Generator II</vt:lpstr>
      <vt:lpstr>Performance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Secret Sharing</dc:title>
  <dc:creator>E</dc:creator>
  <cp:lastModifiedBy>ניב גלבוע</cp:lastModifiedBy>
  <cp:revision>1347</cp:revision>
  <dcterms:created xsi:type="dcterms:W3CDTF">2015-03-22T14:56:02Z</dcterms:created>
  <dcterms:modified xsi:type="dcterms:W3CDTF">2021-07-26T15:26:50Z</dcterms:modified>
</cp:coreProperties>
</file>